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4.jpg" ContentType="image/jpeg"/>
  <Override PartName="/ppt/notesSlides/notesSlide5.xml" ContentType="application/vnd.openxmlformats-officedocument.presentationml.notesSlide+xml"/>
  <Override PartName="/ppt/media/image6.jpg" ContentType="image/jpe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20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7917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8933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1085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65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1996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5486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1286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9852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81614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1810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24455"/>
                </a:solidFill>
                <a:latin typeface="맑은 고딕"/>
                <a:cs typeface="맑은 고딕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24455"/>
                </a:solidFill>
                <a:latin typeface="맑은 고딕"/>
                <a:cs typeface="맑은 고딕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24455"/>
                </a:solidFill>
                <a:latin typeface="맑은 고딕"/>
                <a:cs typeface="맑은 고딕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6"/>
                </a:moveTo>
                <a:lnTo>
                  <a:pt x="5410200" y="51816"/>
                </a:lnTo>
                <a:lnTo>
                  <a:pt x="5410200" y="0"/>
                </a:lnTo>
                <a:lnTo>
                  <a:pt x="0" y="0"/>
                </a:lnTo>
                <a:lnTo>
                  <a:pt x="0" y="51816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2476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9084945" cy="311150"/>
          </a:xfrm>
          <a:custGeom>
            <a:avLst/>
            <a:gdLst/>
            <a:ahLst/>
            <a:cxnLst/>
            <a:rect l="l" t="t" r="r" b="b"/>
            <a:pathLst>
              <a:path w="9084945" h="311150">
                <a:moveTo>
                  <a:pt x="0" y="310896"/>
                </a:moveTo>
                <a:lnTo>
                  <a:pt x="9084564" y="310896"/>
                </a:lnTo>
                <a:lnTo>
                  <a:pt x="908456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40"/>
                </a:moveTo>
                <a:lnTo>
                  <a:pt x="1524" y="91440"/>
                </a:lnTo>
                <a:lnTo>
                  <a:pt x="1524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307847"/>
            <a:ext cx="9084945" cy="91440"/>
          </a:xfrm>
          <a:custGeom>
            <a:avLst/>
            <a:gdLst/>
            <a:ahLst/>
            <a:cxnLst/>
            <a:rect l="l" t="t" r="r" b="b"/>
            <a:pathLst>
              <a:path w="9084945" h="91439">
                <a:moveTo>
                  <a:pt x="0" y="91440"/>
                </a:moveTo>
                <a:lnTo>
                  <a:pt x="9084564" y="91440"/>
                </a:lnTo>
                <a:lnTo>
                  <a:pt x="9084564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142476" y="359663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40">
                <a:moveTo>
                  <a:pt x="0" y="91440"/>
                </a:moveTo>
                <a:lnTo>
                  <a:pt x="1524" y="91440"/>
                </a:lnTo>
                <a:lnTo>
                  <a:pt x="1524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410200" y="359663"/>
            <a:ext cx="3674745" cy="91440"/>
          </a:xfrm>
          <a:custGeom>
            <a:avLst/>
            <a:gdLst/>
            <a:ahLst/>
            <a:cxnLst/>
            <a:rect l="l" t="t" r="r" b="b"/>
            <a:pathLst>
              <a:path w="3674745" h="91440">
                <a:moveTo>
                  <a:pt x="0" y="91440"/>
                </a:moveTo>
                <a:lnTo>
                  <a:pt x="3674364" y="91440"/>
                </a:lnTo>
                <a:lnTo>
                  <a:pt x="3674364" y="0"/>
                </a:ln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5410200" y="440436"/>
            <a:ext cx="3674745" cy="180340"/>
          </a:xfrm>
          <a:custGeom>
            <a:avLst/>
            <a:gdLst/>
            <a:ahLst/>
            <a:cxnLst/>
            <a:rect l="l" t="t" r="r" b="b"/>
            <a:pathLst>
              <a:path w="3674745" h="180340">
                <a:moveTo>
                  <a:pt x="0" y="179832"/>
                </a:moveTo>
                <a:lnTo>
                  <a:pt x="3674364" y="179832"/>
                </a:lnTo>
                <a:lnTo>
                  <a:pt x="367436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87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373111" y="588263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533" y="0"/>
                </a:moveTo>
                <a:lnTo>
                  <a:pt x="2667" y="0"/>
                </a:lnTo>
                <a:lnTo>
                  <a:pt x="0" y="2666"/>
                </a:lnTo>
                <a:lnTo>
                  <a:pt x="0" y="33909"/>
                </a:lnTo>
                <a:lnTo>
                  <a:pt x="2667" y="36575"/>
                </a:lnTo>
                <a:lnTo>
                  <a:pt x="1597533" y="36575"/>
                </a:lnTo>
                <a:lnTo>
                  <a:pt x="1600200" y="33909"/>
                </a:lnTo>
                <a:lnTo>
                  <a:pt x="1600200" y="2666"/>
                </a:lnTo>
                <a:lnTo>
                  <a:pt x="15975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058656" y="0"/>
            <a:ext cx="0" cy="620395"/>
          </a:xfrm>
          <a:custGeom>
            <a:avLst/>
            <a:gdLst/>
            <a:ahLst/>
            <a:cxnLst/>
            <a:rect l="l" t="t" r="r" b="b"/>
            <a:pathLst>
              <a:path h="620395">
                <a:moveTo>
                  <a:pt x="0" y="1524"/>
                </a:moveTo>
                <a:lnTo>
                  <a:pt x="0" y="621791"/>
                </a:lnTo>
              </a:path>
            </a:pathLst>
          </a:custGeom>
          <a:ln w="287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029700" y="0"/>
            <a:ext cx="0" cy="620395"/>
          </a:xfrm>
          <a:custGeom>
            <a:avLst/>
            <a:gdLst/>
            <a:ahLst/>
            <a:cxnLst/>
            <a:rect l="l" t="t" r="r" b="b"/>
            <a:pathLst>
              <a:path h="620395">
                <a:moveTo>
                  <a:pt x="0" y="1524"/>
                </a:moveTo>
                <a:lnTo>
                  <a:pt x="0" y="621791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8988552" y="0"/>
            <a:ext cx="0" cy="620395"/>
          </a:xfrm>
          <a:custGeom>
            <a:avLst/>
            <a:gdLst/>
            <a:ahLst/>
            <a:cxnLst/>
            <a:rect l="l" t="t" r="r" b="b"/>
            <a:pathLst>
              <a:path h="620395">
                <a:moveTo>
                  <a:pt x="0" y="1524"/>
                </a:moveTo>
                <a:lnTo>
                  <a:pt x="0" y="621791"/>
                </a:lnTo>
              </a:path>
            </a:pathLst>
          </a:custGeom>
          <a:ln w="287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613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1041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2437" y="899688"/>
            <a:ext cx="8339124" cy="561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24455"/>
                </a:solidFill>
                <a:latin typeface="맑은 고딕"/>
                <a:cs typeface="맑은 고딕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5668" y="1938040"/>
            <a:ext cx="7852663" cy="4373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g"/><Relationship Id="rId5" Type="http://schemas.openxmlformats.org/officeDocument/2006/relationships/image" Target="../media/image20.png"/><Relationship Id="rId4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ujpf.syu.ac.k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3820"/>
            <a:ext cx="3733800" cy="7620"/>
          </a:xfrm>
          <a:custGeom>
            <a:avLst/>
            <a:gdLst/>
            <a:ahLst/>
            <a:cxnLst/>
            <a:rect l="l" t="t" r="r" b="b"/>
            <a:pathLst>
              <a:path w="3733800" h="7620">
                <a:moveTo>
                  <a:pt x="0" y="7619"/>
                </a:moveTo>
                <a:lnTo>
                  <a:pt x="3733800" y="7619"/>
                </a:lnTo>
                <a:lnTo>
                  <a:pt x="373380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10200" y="3896867"/>
            <a:ext cx="3733800" cy="192405"/>
          </a:xfrm>
          <a:custGeom>
            <a:avLst/>
            <a:gdLst/>
            <a:ahLst/>
            <a:cxnLst/>
            <a:rect l="l" t="t" r="r" b="b"/>
            <a:pathLst>
              <a:path w="3733800" h="192404">
                <a:moveTo>
                  <a:pt x="0" y="192023"/>
                </a:moveTo>
                <a:lnTo>
                  <a:pt x="3733800" y="192023"/>
                </a:lnTo>
                <a:lnTo>
                  <a:pt x="3733800" y="0"/>
                </a:lnTo>
                <a:lnTo>
                  <a:pt x="0" y="0"/>
                </a:lnTo>
                <a:lnTo>
                  <a:pt x="0" y="192023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0200" y="4119371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10413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4174235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9557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0200" y="4204715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0413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97611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870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76159" y="4061459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533" y="0"/>
                </a:moveTo>
                <a:lnTo>
                  <a:pt x="2667" y="0"/>
                </a:lnTo>
                <a:lnTo>
                  <a:pt x="0" y="2666"/>
                </a:lnTo>
                <a:lnTo>
                  <a:pt x="0" y="33908"/>
                </a:lnTo>
                <a:lnTo>
                  <a:pt x="2667" y="36575"/>
                </a:lnTo>
                <a:lnTo>
                  <a:pt x="1597533" y="36575"/>
                </a:lnTo>
                <a:lnTo>
                  <a:pt x="1600200" y="33908"/>
                </a:lnTo>
                <a:lnTo>
                  <a:pt x="1600200" y="2666"/>
                </a:lnTo>
                <a:lnTo>
                  <a:pt x="15975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3816096"/>
            <a:ext cx="9144000" cy="78105"/>
          </a:xfrm>
          <a:custGeom>
            <a:avLst/>
            <a:gdLst/>
            <a:ahLst/>
            <a:cxnLst/>
            <a:rect l="l" t="t" r="r" b="b"/>
            <a:pathLst>
              <a:path w="9144000" h="78104">
                <a:moveTo>
                  <a:pt x="0" y="77723"/>
                </a:moveTo>
                <a:lnTo>
                  <a:pt x="9144000" y="77723"/>
                </a:lnTo>
                <a:lnTo>
                  <a:pt x="9144000" y="0"/>
                </a:lnTo>
                <a:lnTo>
                  <a:pt x="0" y="0"/>
                </a:lnTo>
                <a:lnTo>
                  <a:pt x="0" y="77723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3701796"/>
            <a:ext cx="6414770" cy="114300"/>
          </a:xfrm>
          <a:custGeom>
            <a:avLst/>
            <a:gdLst/>
            <a:ahLst/>
            <a:cxnLst/>
            <a:rect l="l" t="t" r="r" b="b"/>
            <a:pathLst>
              <a:path w="6414770" h="114300">
                <a:moveTo>
                  <a:pt x="0" y="114299"/>
                </a:moveTo>
                <a:lnTo>
                  <a:pt x="6414516" y="114299"/>
                </a:lnTo>
                <a:lnTo>
                  <a:pt x="6414516" y="0"/>
                </a:lnTo>
                <a:lnTo>
                  <a:pt x="0" y="0"/>
                </a:lnTo>
                <a:lnTo>
                  <a:pt x="0" y="11429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414515" y="3701796"/>
            <a:ext cx="2729865" cy="189230"/>
          </a:xfrm>
          <a:custGeom>
            <a:avLst/>
            <a:gdLst/>
            <a:ahLst/>
            <a:cxnLst/>
            <a:rect l="l" t="t" r="r" b="b"/>
            <a:pathLst>
              <a:path w="2729865" h="189229">
                <a:moveTo>
                  <a:pt x="0" y="188975"/>
                </a:moveTo>
                <a:lnTo>
                  <a:pt x="2729484" y="188975"/>
                </a:lnTo>
                <a:lnTo>
                  <a:pt x="2729484" y="0"/>
                </a:lnTo>
                <a:lnTo>
                  <a:pt x="0" y="0"/>
                </a:lnTo>
                <a:lnTo>
                  <a:pt x="0" y="188975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9144000" cy="3702050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0" y="3701796"/>
                </a:moveTo>
                <a:lnTo>
                  <a:pt x="9144000" y="3701796"/>
                </a:lnTo>
                <a:lnTo>
                  <a:pt x="9144000" y="0"/>
                </a:lnTo>
                <a:lnTo>
                  <a:pt x="0" y="0"/>
                </a:lnTo>
                <a:lnTo>
                  <a:pt x="0" y="37017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90473" y="1554931"/>
            <a:ext cx="7025005" cy="1064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250"/>
              </a:lnSpc>
            </a:pPr>
            <a:r>
              <a:rPr sz="4400" b="1" spc="10" dirty="0">
                <a:solidFill>
                  <a:srgbClr val="FFFFFF"/>
                </a:solidFill>
                <a:latin typeface="굴림"/>
                <a:cs typeface="굴림"/>
              </a:rPr>
              <a:t>마</a:t>
            </a:r>
            <a:r>
              <a:rPr sz="4400" b="1" spc="-5" dirty="0">
                <a:solidFill>
                  <a:srgbClr val="FFFFFF"/>
                </a:solidFill>
                <a:latin typeface="굴림"/>
                <a:cs typeface="굴림"/>
              </a:rPr>
              <a:t>일리</a:t>
            </a:r>
            <a:r>
              <a:rPr sz="4400" b="1" dirty="0">
                <a:solidFill>
                  <a:srgbClr val="FFFFFF"/>
                </a:solidFill>
                <a:latin typeface="굴림"/>
                <a:cs typeface="굴림"/>
              </a:rPr>
              <a:t>지</a:t>
            </a:r>
            <a:r>
              <a:rPr sz="4400" b="1" spc="-25" dirty="0">
                <a:solidFill>
                  <a:srgbClr val="FFFFFF"/>
                </a:solidFill>
                <a:latin typeface="굴림"/>
                <a:cs typeface="굴림"/>
              </a:rPr>
              <a:t>/</a:t>
            </a:r>
            <a:r>
              <a:rPr sz="4400" b="1" spc="-15" dirty="0">
                <a:solidFill>
                  <a:srgbClr val="FFFFFF"/>
                </a:solidFill>
                <a:latin typeface="굴림"/>
                <a:cs typeface="굴림"/>
              </a:rPr>
              <a:t>장학</a:t>
            </a:r>
            <a:r>
              <a:rPr sz="4400" b="1" spc="-5" dirty="0">
                <a:solidFill>
                  <a:srgbClr val="FFFFFF"/>
                </a:solidFill>
                <a:latin typeface="굴림"/>
                <a:cs typeface="굴림"/>
              </a:rPr>
              <a:t>금</a:t>
            </a:r>
            <a:r>
              <a:rPr sz="4400" b="1" spc="-15" dirty="0">
                <a:solidFill>
                  <a:srgbClr val="FFFFFF"/>
                </a:solidFill>
                <a:latin typeface="굴림"/>
                <a:cs typeface="굴림"/>
              </a:rPr>
              <a:t>신</a:t>
            </a:r>
            <a:r>
              <a:rPr sz="4400" b="1" spc="85" dirty="0">
                <a:solidFill>
                  <a:srgbClr val="FFFFFF"/>
                </a:solidFill>
                <a:latin typeface="굴림"/>
                <a:cs typeface="굴림"/>
              </a:rPr>
              <a:t>청</a:t>
            </a:r>
            <a:r>
              <a:rPr sz="4400" b="1" spc="-135" dirty="0">
                <a:solidFill>
                  <a:srgbClr val="FFFFFF"/>
                </a:solidFill>
                <a:latin typeface="굴림"/>
                <a:cs typeface="굴림"/>
              </a:rPr>
              <a:t> </a:t>
            </a:r>
            <a:r>
              <a:rPr sz="4400" b="1" spc="10" dirty="0">
                <a:solidFill>
                  <a:srgbClr val="FFFFFF"/>
                </a:solidFill>
                <a:latin typeface="굴림"/>
                <a:cs typeface="굴림"/>
              </a:rPr>
              <a:t>매</a:t>
            </a:r>
            <a:r>
              <a:rPr sz="4400" b="1" spc="-5" dirty="0">
                <a:solidFill>
                  <a:srgbClr val="FFFFFF"/>
                </a:solidFill>
                <a:latin typeface="굴림"/>
                <a:cs typeface="굴림"/>
              </a:rPr>
              <a:t>뉴</a:t>
            </a:r>
            <a:r>
              <a:rPr sz="4400" b="1" spc="85" dirty="0">
                <a:solidFill>
                  <a:srgbClr val="FFFFFF"/>
                </a:solidFill>
                <a:latin typeface="굴림"/>
                <a:cs typeface="굴림"/>
              </a:rPr>
              <a:t>얼</a:t>
            </a:r>
            <a:endParaRPr sz="4400" dirty="0">
              <a:latin typeface="굴림"/>
              <a:cs typeface="굴림"/>
            </a:endParaRPr>
          </a:p>
          <a:p>
            <a:pPr marL="12700" marR="325120">
              <a:lnSpc>
                <a:spcPts val="2880"/>
              </a:lnSpc>
              <a:spcBef>
                <a:spcPts val="65"/>
              </a:spcBef>
            </a:pPr>
            <a:r>
              <a:rPr sz="2400" b="1" spc="-20" dirty="0" smtClean="0">
                <a:solidFill>
                  <a:srgbClr val="FFFFFF"/>
                </a:solidFill>
                <a:latin typeface="굴림"/>
                <a:cs typeface="굴림"/>
              </a:rPr>
              <a:t> </a:t>
            </a:r>
            <a:r>
              <a:rPr sz="2400" b="1" spc="10" dirty="0" smtClean="0">
                <a:solidFill>
                  <a:srgbClr val="FFFFFF"/>
                </a:solidFill>
                <a:latin typeface="굴림"/>
                <a:cs typeface="굴림"/>
              </a:rPr>
              <a:t>(</a:t>
            </a:r>
            <a:r>
              <a:rPr sz="2400" b="1" spc="-5" dirty="0" smtClean="0">
                <a:solidFill>
                  <a:srgbClr val="FFFFFF"/>
                </a:solidFill>
                <a:latin typeface="굴림"/>
                <a:cs typeface="굴림"/>
              </a:rPr>
              <a:t>2</a:t>
            </a:r>
            <a:r>
              <a:rPr sz="2400" b="1" spc="-15" dirty="0" smtClean="0">
                <a:solidFill>
                  <a:srgbClr val="FFFFFF"/>
                </a:solidFill>
                <a:latin typeface="굴림"/>
                <a:cs typeface="굴림"/>
              </a:rPr>
              <a:t>0</a:t>
            </a:r>
            <a:r>
              <a:rPr lang="en-US" sz="2400" b="1" spc="-15" dirty="0" smtClean="0">
                <a:solidFill>
                  <a:srgbClr val="FFFFFF"/>
                </a:solidFill>
                <a:latin typeface="굴림"/>
                <a:cs typeface="굴림"/>
              </a:rPr>
              <a:t>21</a:t>
            </a:r>
            <a:r>
              <a:rPr sz="2400" b="1" spc="-15" dirty="0" smtClean="0">
                <a:solidFill>
                  <a:srgbClr val="FFFFFF"/>
                </a:solidFill>
                <a:latin typeface="굴림"/>
                <a:cs typeface="굴림"/>
              </a:rPr>
              <a:t>-</a:t>
            </a:r>
            <a:r>
              <a:rPr lang="en-US" sz="2400" b="1" spc="-25" dirty="0" smtClean="0">
                <a:solidFill>
                  <a:srgbClr val="FFFFFF"/>
                </a:solidFill>
                <a:latin typeface="굴림"/>
                <a:cs typeface="굴림"/>
              </a:rPr>
              <a:t>1</a:t>
            </a:r>
            <a:r>
              <a:rPr lang="ko-KR" altLang="en-US" sz="2400" b="1" spc="-25" dirty="0" smtClean="0">
                <a:solidFill>
                  <a:srgbClr val="FFFFFF"/>
                </a:solidFill>
                <a:latin typeface="굴림"/>
                <a:cs typeface="굴림"/>
              </a:rPr>
              <a:t>학기 </a:t>
            </a:r>
            <a:r>
              <a:rPr sz="2400" b="1" spc="-30" dirty="0" err="1" smtClean="0">
                <a:solidFill>
                  <a:srgbClr val="FFFFFF"/>
                </a:solidFill>
                <a:latin typeface="굴림"/>
                <a:cs typeface="굴림"/>
              </a:rPr>
              <a:t>마일리</a:t>
            </a:r>
            <a:r>
              <a:rPr sz="2400" b="1" spc="20" dirty="0" err="1" smtClean="0">
                <a:solidFill>
                  <a:srgbClr val="FFFFFF"/>
                </a:solidFill>
                <a:latin typeface="굴림"/>
                <a:cs typeface="굴림"/>
              </a:rPr>
              <a:t>지</a:t>
            </a:r>
            <a:r>
              <a:rPr sz="2400" b="1" spc="-95" dirty="0" smtClean="0">
                <a:solidFill>
                  <a:srgbClr val="FFFFFF"/>
                </a:solidFill>
                <a:latin typeface="굴림"/>
                <a:cs typeface="굴림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굴림"/>
                <a:cs typeface="굴림"/>
              </a:rPr>
              <a:t>신</a:t>
            </a:r>
            <a:r>
              <a:rPr sz="2400" b="1" spc="-20" dirty="0">
                <a:solidFill>
                  <a:srgbClr val="FFFFFF"/>
                </a:solidFill>
                <a:latin typeface="굴림"/>
                <a:cs typeface="굴림"/>
              </a:rPr>
              <a:t>청</a:t>
            </a:r>
            <a:r>
              <a:rPr sz="2400" b="1" spc="-30" dirty="0">
                <a:solidFill>
                  <a:srgbClr val="FFFFFF"/>
                </a:solidFill>
                <a:latin typeface="굴림"/>
                <a:cs typeface="굴림"/>
              </a:rPr>
              <a:t>기</a:t>
            </a:r>
            <a:r>
              <a:rPr sz="2400" b="1" spc="20" dirty="0">
                <a:solidFill>
                  <a:srgbClr val="FFFFFF"/>
                </a:solidFill>
                <a:latin typeface="굴림"/>
                <a:cs typeface="굴림"/>
              </a:rPr>
              <a:t>간</a:t>
            </a:r>
            <a:r>
              <a:rPr sz="2400" b="1" spc="-90" dirty="0">
                <a:solidFill>
                  <a:srgbClr val="FFFFFF"/>
                </a:solidFill>
                <a:latin typeface="굴림"/>
                <a:cs typeface="굴림"/>
              </a:rPr>
              <a:t> </a:t>
            </a:r>
            <a:r>
              <a:rPr sz="2400" b="1" spc="20" dirty="0">
                <a:solidFill>
                  <a:srgbClr val="FFFFFF"/>
                </a:solidFill>
                <a:latin typeface="굴림"/>
                <a:cs typeface="굴림"/>
              </a:rPr>
              <a:t>및</a:t>
            </a:r>
            <a:r>
              <a:rPr sz="2400" b="1" spc="-45" dirty="0">
                <a:solidFill>
                  <a:srgbClr val="FFFFFF"/>
                </a:solidFill>
                <a:latin typeface="굴림"/>
                <a:cs typeface="굴림"/>
              </a:rPr>
              <a:t> </a:t>
            </a:r>
            <a:r>
              <a:rPr sz="2400" b="1" spc="-20" dirty="0">
                <a:solidFill>
                  <a:srgbClr val="FFFFFF"/>
                </a:solidFill>
                <a:latin typeface="굴림"/>
                <a:cs typeface="굴림"/>
              </a:rPr>
              <a:t>방법</a:t>
            </a:r>
            <a:r>
              <a:rPr sz="2400" b="1" spc="-30" dirty="0">
                <a:solidFill>
                  <a:srgbClr val="FFFFFF"/>
                </a:solidFill>
                <a:latin typeface="굴림"/>
                <a:cs typeface="굴림"/>
              </a:rPr>
              <a:t>안내</a:t>
            </a:r>
            <a:r>
              <a:rPr sz="2400" b="1" spc="5" dirty="0">
                <a:solidFill>
                  <a:srgbClr val="FFFFFF"/>
                </a:solidFill>
                <a:latin typeface="굴림"/>
                <a:cs typeface="굴림"/>
              </a:rPr>
              <a:t>)</a:t>
            </a:r>
            <a:endParaRPr sz="2400" dirty="0">
              <a:latin typeface="굴림"/>
              <a:cs typeface="굴림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8066" y="738784"/>
            <a:ext cx="6856095" cy="257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85"/>
              </a:lnSpc>
              <a:tabLst>
                <a:tab pos="407034" algn="l"/>
              </a:tabLst>
            </a:pPr>
            <a:r>
              <a:rPr sz="2000" b="1" dirty="0">
                <a:solidFill>
                  <a:srgbClr val="424455"/>
                </a:solidFill>
                <a:latin typeface="Trebuchet MS"/>
                <a:cs typeface="Trebuchet MS"/>
              </a:rPr>
              <a:t>2.	</a:t>
            </a:r>
            <a:r>
              <a:rPr sz="2000" b="1" spc="-5" dirty="0">
                <a:solidFill>
                  <a:srgbClr val="424455"/>
                </a:solidFill>
                <a:latin typeface="맑은 고딕"/>
                <a:cs typeface="맑은 고딕"/>
              </a:rPr>
              <a:t>마일리</a:t>
            </a:r>
            <a:r>
              <a:rPr sz="2000" b="1" dirty="0">
                <a:solidFill>
                  <a:srgbClr val="424455"/>
                </a:solidFill>
                <a:latin typeface="맑은 고딕"/>
                <a:cs typeface="맑은 고딕"/>
              </a:rPr>
              <a:t>지</a:t>
            </a:r>
            <a:r>
              <a:rPr sz="2000" b="1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b="1" spc="-5" dirty="0">
                <a:solidFill>
                  <a:srgbClr val="424455"/>
                </a:solidFill>
                <a:latin typeface="맑은 고딕"/>
                <a:cs typeface="맑은 고딕"/>
              </a:rPr>
              <a:t>장학</a:t>
            </a:r>
            <a:r>
              <a:rPr sz="2000" b="1" dirty="0">
                <a:solidFill>
                  <a:srgbClr val="424455"/>
                </a:solidFill>
                <a:latin typeface="맑은 고딕"/>
                <a:cs typeface="맑은 고딕"/>
              </a:rPr>
              <a:t>금</a:t>
            </a:r>
            <a:r>
              <a:rPr sz="2000" b="1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b="1" spc="-5" dirty="0">
                <a:solidFill>
                  <a:srgbClr val="424455"/>
                </a:solidFill>
                <a:latin typeface="맑은 고딕"/>
                <a:cs typeface="맑은 고딕"/>
              </a:rPr>
              <a:t>신청방법</a:t>
            </a:r>
            <a:r>
              <a:rPr sz="2000" b="1" spc="-5" dirty="0">
                <a:solidFill>
                  <a:srgbClr val="FF0000"/>
                </a:solidFill>
                <a:latin typeface="Trebuchet MS"/>
                <a:cs typeface="Trebuchet MS"/>
              </a:rPr>
              <a:t>(</a:t>
            </a:r>
            <a:r>
              <a:rPr sz="2000" b="1" spc="-5" dirty="0">
                <a:solidFill>
                  <a:srgbClr val="FF0000"/>
                </a:solidFill>
                <a:latin typeface="맑은 고딕"/>
                <a:cs typeface="맑은 고딕"/>
              </a:rPr>
              <a:t>휴학</a:t>
            </a:r>
            <a:r>
              <a:rPr sz="2000" b="1" dirty="0">
                <a:solidFill>
                  <a:srgbClr val="FF0000"/>
                </a:solidFill>
                <a:latin typeface="맑은 고딕"/>
                <a:cs typeface="맑은 고딕"/>
              </a:rPr>
              <a:t>생</a:t>
            </a:r>
            <a:r>
              <a:rPr sz="2000" b="1" spc="-13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Trebuchet MS"/>
                <a:cs typeface="Trebuchet MS"/>
              </a:rPr>
              <a:t>/</a:t>
            </a:r>
            <a:r>
              <a:rPr sz="2000" b="1" spc="-5" dirty="0">
                <a:solidFill>
                  <a:srgbClr val="FF0000"/>
                </a:solidFill>
                <a:latin typeface="맑은 고딕"/>
                <a:cs typeface="맑은 고딕"/>
              </a:rPr>
              <a:t>학점등록</a:t>
            </a:r>
            <a:r>
              <a:rPr sz="2000" b="1" dirty="0">
                <a:solidFill>
                  <a:srgbClr val="FF0000"/>
                </a:solidFill>
                <a:latin typeface="맑은 고딕"/>
                <a:cs typeface="맑은 고딕"/>
              </a:rPr>
              <a:t>생</a:t>
            </a:r>
            <a:r>
              <a:rPr sz="2000" b="1" spc="-13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000" b="1" spc="-5" dirty="0">
                <a:solidFill>
                  <a:srgbClr val="FF0000"/>
                </a:solidFill>
                <a:latin typeface="맑은 고딕"/>
                <a:cs typeface="맑은 고딕"/>
              </a:rPr>
              <a:t>신청불가</a:t>
            </a:r>
            <a:r>
              <a:rPr sz="2000" b="1" dirty="0">
                <a:solidFill>
                  <a:srgbClr val="FF0000"/>
                </a:solidFill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2282" y="1178190"/>
            <a:ext cx="8238490" cy="779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1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)</a:t>
            </a:r>
            <a:r>
              <a:rPr sz="1800" spc="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장학금신청기간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: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해당학기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말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(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미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신청시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해당학기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소멸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)</a:t>
            </a:r>
            <a:endParaRPr sz="1800">
              <a:latin typeface="Trebuchet MS"/>
              <a:cs typeface="Trebuchet MS"/>
            </a:endParaRPr>
          </a:p>
          <a:p>
            <a:pPr marL="287020" marR="5080" indent="-274320">
              <a:lnSpc>
                <a:spcPct val="100000"/>
              </a:lnSpc>
              <a:tabLst>
                <a:tab pos="2914650" algn="l"/>
              </a:tabLst>
            </a:pP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2</a:t>
            </a:r>
            <a:r>
              <a:rPr sz="1800" spc="-10" dirty="0">
                <a:solidFill>
                  <a:srgbClr val="424455"/>
                </a:solidFill>
                <a:latin typeface="맑은 고딕"/>
                <a:cs typeface="맑은 고딕"/>
              </a:rPr>
              <a:t>)</a:t>
            </a:r>
            <a:r>
              <a:rPr sz="1800" spc="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1800" spc="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장학금</a:t>
            </a:r>
            <a:r>
              <a:rPr sz="1800" spc="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신청방법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: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 마일리지 표 우측</a:t>
            </a:r>
            <a:r>
              <a:rPr sz="1800" spc="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상단 “장학신청” 버튼을</a:t>
            </a:r>
            <a:r>
              <a:rPr sz="1800" spc="1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클릭 적립된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확인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후	</a:t>
            </a:r>
            <a:r>
              <a:rPr sz="1800" dirty="0">
                <a:solidFill>
                  <a:srgbClr val="FF0000"/>
                </a:solidFill>
                <a:latin typeface="맑은 고딕"/>
                <a:cs typeface="맑은 고딕"/>
              </a:rPr>
              <a:t>본인명의</a:t>
            </a:r>
            <a:r>
              <a:rPr sz="1800" spc="-5" dirty="0">
                <a:solidFill>
                  <a:srgbClr val="FF0000"/>
                </a:solidFill>
                <a:latin typeface="Trebuchet MS"/>
                <a:cs typeface="Trebuchet MS"/>
              </a:rPr>
              <a:t>(</a:t>
            </a:r>
            <a:r>
              <a:rPr sz="1800" dirty="0">
                <a:solidFill>
                  <a:srgbClr val="FF0000"/>
                </a:solidFill>
                <a:latin typeface="맑은 고딕"/>
                <a:cs typeface="맑은 고딕"/>
              </a:rPr>
              <a:t>부모님계좌</a:t>
            </a:r>
            <a:r>
              <a:rPr sz="1800" spc="-9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FF0000"/>
                </a:solidFill>
                <a:latin typeface="맑은 고딕"/>
                <a:cs typeface="맑은 고딕"/>
              </a:rPr>
              <a:t>안</a:t>
            </a:r>
            <a:r>
              <a:rPr sz="1800" spc="-5" dirty="0">
                <a:solidFill>
                  <a:srgbClr val="FF0000"/>
                </a:solidFill>
                <a:latin typeface="맑은 고딕"/>
                <a:cs typeface="맑은 고딕"/>
              </a:rPr>
              <a:t>됨</a:t>
            </a:r>
            <a:r>
              <a:rPr sz="1800" dirty="0">
                <a:solidFill>
                  <a:srgbClr val="FF0000"/>
                </a:solidFill>
                <a:latin typeface="Trebuchet MS"/>
                <a:cs typeface="Trebuchet MS"/>
              </a:rPr>
              <a:t>)</a:t>
            </a:r>
            <a:r>
              <a:rPr sz="1800" spc="-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계좌와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연락처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기입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저장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2452" y="2254905"/>
            <a:ext cx="3411854" cy="28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Georgia"/>
                <a:cs typeface="Georgia"/>
              </a:rPr>
              <a:t>&lt;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맑은 고딕"/>
                <a:cs typeface="맑은 고딕"/>
              </a:rPr>
              <a:t>우측</a:t>
            </a:r>
            <a:r>
              <a:rPr sz="2000" spc="-240" dirty="0">
                <a:latin typeface="맑은 고딕"/>
                <a:cs typeface="맑은 고딕"/>
              </a:rPr>
              <a:t> </a:t>
            </a:r>
            <a:r>
              <a:rPr sz="2000" spc="-10" dirty="0">
                <a:latin typeface="Georgia"/>
                <a:cs typeface="Georgia"/>
              </a:rPr>
              <a:t>“</a:t>
            </a:r>
            <a:r>
              <a:rPr sz="2000" dirty="0">
                <a:latin typeface="맑은 고딕"/>
                <a:cs typeface="맑은 고딕"/>
              </a:rPr>
              <a:t>장학신청</a:t>
            </a:r>
            <a:r>
              <a:rPr sz="2000" dirty="0">
                <a:latin typeface="Georgia"/>
                <a:cs typeface="Georgia"/>
              </a:rPr>
              <a:t>” </a:t>
            </a:r>
            <a:r>
              <a:rPr sz="2000" dirty="0">
                <a:latin typeface="맑은 고딕"/>
                <a:cs typeface="맑은 고딕"/>
              </a:rPr>
              <a:t>버튼</a:t>
            </a:r>
            <a:r>
              <a:rPr sz="2000" spc="-225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클릭</a:t>
            </a:r>
            <a:r>
              <a:rPr sz="2000" spc="-225" dirty="0">
                <a:latin typeface="맑은 고딕"/>
                <a:cs typeface="맑은 고딕"/>
              </a:rPr>
              <a:t> </a:t>
            </a:r>
            <a:r>
              <a:rPr sz="2000" dirty="0">
                <a:latin typeface="Georgia"/>
                <a:cs typeface="Georgia"/>
              </a:rPr>
              <a:t>&gt;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09640" y="2274082"/>
            <a:ext cx="2315845" cy="283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Georgia"/>
                <a:cs typeface="Georgia"/>
              </a:rPr>
              <a:t>&lt;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맑은 고딕"/>
                <a:cs typeface="맑은 고딕"/>
              </a:rPr>
              <a:t>장학금</a:t>
            </a:r>
            <a:r>
              <a:rPr sz="2000" spc="-235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신청화면</a:t>
            </a:r>
            <a:r>
              <a:rPr sz="2000" spc="-240" dirty="0">
                <a:latin typeface="맑은 고딕"/>
                <a:cs typeface="맑은 고딕"/>
              </a:rPr>
              <a:t> </a:t>
            </a:r>
            <a:r>
              <a:rPr sz="2000" dirty="0">
                <a:latin typeface="Georgia"/>
                <a:cs typeface="Georgia"/>
              </a:rPr>
              <a:t>&gt;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48200" y="2549651"/>
            <a:ext cx="4035552" cy="41803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57928" y="2647188"/>
            <a:ext cx="3816350" cy="3961129"/>
          </a:xfrm>
          <a:custGeom>
            <a:avLst/>
            <a:gdLst/>
            <a:ahLst/>
            <a:cxnLst/>
            <a:rect l="l" t="t" r="r" b="b"/>
            <a:pathLst>
              <a:path w="3816350" h="3961129">
                <a:moveTo>
                  <a:pt x="0" y="3960876"/>
                </a:moveTo>
                <a:lnTo>
                  <a:pt x="3816096" y="3960876"/>
                </a:lnTo>
                <a:lnTo>
                  <a:pt x="3816096" y="0"/>
                </a:lnTo>
                <a:lnTo>
                  <a:pt x="0" y="0"/>
                </a:lnTo>
                <a:lnTo>
                  <a:pt x="0" y="39608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57928" y="2647188"/>
            <a:ext cx="3816096" cy="39608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53890" y="2311145"/>
            <a:ext cx="601980" cy="215265"/>
          </a:xfrm>
          <a:custGeom>
            <a:avLst/>
            <a:gdLst/>
            <a:ahLst/>
            <a:cxnLst/>
            <a:rect l="l" t="t" r="r" b="b"/>
            <a:pathLst>
              <a:path w="601979" h="215264">
                <a:moveTo>
                  <a:pt x="494538" y="0"/>
                </a:moveTo>
                <a:lnTo>
                  <a:pt x="494538" y="53720"/>
                </a:lnTo>
                <a:lnTo>
                  <a:pt x="0" y="53720"/>
                </a:lnTo>
                <a:lnTo>
                  <a:pt x="0" y="161162"/>
                </a:lnTo>
                <a:lnTo>
                  <a:pt x="494538" y="161162"/>
                </a:lnTo>
                <a:lnTo>
                  <a:pt x="494538" y="214883"/>
                </a:lnTo>
                <a:lnTo>
                  <a:pt x="601980" y="107441"/>
                </a:lnTo>
                <a:lnTo>
                  <a:pt x="494538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53890" y="2311145"/>
            <a:ext cx="601980" cy="215265"/>
          </a:xfrm>
          <a:custGeom>
            <a:avLst/>
            <a:gdLst/>
            <a:ahLst/>
            <a:cxnLst/>
            <a:rect l="l" t="t" r="r" b="b"/>
            <a:pathLst>
              <a:path w="601979" h="215264">
                <a:moveTo>
                  <a:pt x="0" y="53720"/>
                </a:moveTo>
                <a:lnTo>
                  <a:pt x="494538" y="53720"/>
                </a:lnTo>
                <a:lnTo>
                  <a:pt x="494538" y="0"/>
                </a:lnTo>
                <a:lnTo>
                  <a:pt x="601980" y="107441"/>
                </a:lnTo>
                <a:lnTo>
                  <a:pt x="494538" y="214883"/>
                </a:lnTo>
                <a:lnTo>
                  <a:pt x="494538" y="161162"/>
                </a:lnTo>
                <a:lnTo>
                  <a:pt x="0" y="161162"/>
                </a:lnTo>
                <a:lnTo>
                  <a:pt x="0" y="53720"/>
                </a:lnTo>
                <a:close/>
              </a:path>
            </a:pathLst>
          </a:custGeom>
          <a:ln w="19812">
            <a:solidFill>
              <a:srgbClr val="3A3A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0811" y="2549651"/>
            <a:ext cx="4323588" cy="41803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0540" y="2647188"/>
            <a:ext cx="4104132" cy="39608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39361" y="2626614"/>
            <a:ext cx="576580" cy="288290"/>
          </a:xfrm>
          <a:custGeom>
            <a:avLst/>
            <a:gdLst/>
            <a:ahLst/>
            <a:cxnLst/>
            <a:rect l="l" t="t" r="r" b="b"/>
            <a:pathLst>
              <a:path w="576579" h="288289">
                <a:moveTo>
                  <a:pt x="0" y="48006"/>
                </a:moveTo>
                <a:lnTo>
                  <a:pt x="17383" y="11013"/>
                </a:lnTo>
                <a:lnTo>
                  <a:pt x="528065" y="0"/>
                </a:lnTo>
                <a:lnTo>
                  <a:pt x="542321" y="2145"/>
                </a:lnTo>
                <a:lnTo>
                  <a:pt x="572252" y="29187"/>
                </a:lnTo>
                <a:lnTo>
                  <a:pt x="576072" y="240030"/>
                </a:lnTo>
                <a:lnTo>
                  <a:pt x="573926" y="254285"/>
                </a:lnTo>
                <a:lnTo>
                  <a:pt x="546884" y="284216"/>
                </a:lnTo>
                <a:lnTo>
                  <a:pt x="48005" y="288036"/>
                </a:lnTo>
                <a:lnTo>
                  <a:pt x="33750" y="285890"/>
                </a:lnTo>
                <a:lnTo>
                  <a:pt x="3819" y="258848"/>
                </a:lnTo>
                <a:lnTo>
                  <a:pt x="0" y="48006"/>
                </a:lnTo>
                <a:close/>
              </a:path>
            </a:pathLst>
          </a:custGeom>
          <a:ln w="1981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81115" y="2761488"/>
            <a:ext cx="1945005" cy="251460"/>
          </a:xfrm>
          <a:custGeom>
            <a:avLst/>
            <a:gdLst/>
            <a:ahLst/>
            <a:cxnLst/>
            <a:rect l="l" t="t" r="r" b="b"/>
            <a:pathLst>
              <a:path w="1945004" h="251460">
                <a:moveTo>
                  <a:pt x="0" y="251460"/>
                </a:moveTo>
                <a:lnTo>
                  <a:pt x="1944624" y="251460"/>
                </a:lnTo>
                <a:lnTo>
                  <a:pt x="1944624" y="0"/>
                </a:lnTo>
                <a:lnTo>
                  <a:pt x="0" y="0"/>
                </a:lnTo>
                <a:lnTo>
                  <a:pt x="0" y="2514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24728" y="5326379"/>
            <a:ext cx="1945005" cy="360045"/>
          </a:xfrm>
          <a:custGeom>
            <a:avLst/>
            <a:gdLst/>
            <a:ahLst/>
            <a:cxnLst/>
            <a:rect l="l" t="t" r="r" b="b"/>
            <a:pathLst>
              <a:path w="1945004" h="360045">
                <a:moveTo>
                  <a:pt x="0" y="359664"/>
                </a:moveTo>
                <a:lnTo>
                  <a:pt x="1944624" y="359664"/>
                </a:lnTo>
                <a:lnTo>
                  <a:pt x="1944624" y="0"/>
                </a:lnTo>
                <a:lnTo>
                  <a:pt x="0" y="0"/>
                </a:lnTo>
                <a:lnTo>
                  <a:pt x="0" y="3596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27420" y="4520184"/>
            <a:ext cx="1945005" cy="215265"/>
          </a:xfrm>
          <a:custGeom>
            <a:avLst/>
            <a:gdLst/>
            <a:ahLst/>
            <a:cxnLst/>
            <a:rect l="l" t="t" r="r" b="b"/>
            <a:pathLst>
              <a:path w="1945004" h="215264">
                <a:moveTo>
                  <a:pt x="0" y="214883"/>
                </a:moveTo>
                <a:lnTo>
                  <a:pt x="1944624" y="214883"/>
                </a:lnTo>
                <a:lnTo>
                  <a:pt x="1944624" y="0"/>
                </a:lnTo>
                <a:lnTo>
                  <a:pt x="0" y="0"/>
                </a:lnTo>
                <a:lnTo>
                  <a:pt x="0" y="2148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65876" y="5763767"/>
            <a:ext cx="1943100" cy="360045"/>
          </a:xfrm>
          <a:custGeom>
            <a:avLst/>
            <a:gdLst/>
            <a:ahLst/>
            <a:cxnLst/>
            <a:rect l="l" t="t" r="r" b="b"/>
            <a:pathLst>
              <a:path w="1943100" h="360045">
                <a:moveTo>
                  <a:pt x="0" y="359663"/>
                </a:moveTo>
                <a:lnTo>
                  <a:pt x="1943100" y="359663"/>
                </a:lnTo>
                <a:lnTo>
                  <a:pt x="1943100" y="0"/>
                </a:lnTo>
                <a:lnTo>
                  <a:pt x="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67400" y="6193535"/>
            <a:ext cx="1945005" cy="360045"/>
          </a:xfrm>
          <a:custGeom>
            <a:avLst/>
            <a:gdLst/>
            <a:ahLst/>
            <a:cxnLst/>
            <a:rect l="l" t="t" r="r" b="b"/>
            <a:pathLst>
              <a:path w="1945004" h="360045">
                <a:moveTo>
                  <a:pt x="0" y="359663"/>
                </a:moveTo>
                <a:lnTo>
                  <a:pt x="1944624" y="359663"/>
                </a:lnTo>
                <a:lnTo>
                  <a:pt x="1944624" y="0"/>
                </a:lnTo>
                <a:lnTo>
                  <a:pt x="0" y="0"/>
                </a:lnTo>
                <a:lnTo>
                  <a:pt x="0" y="35966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87106"/>
            <a:ext cx="7503795" cy="1080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3)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장학금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신청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현황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확인</a:t>
            </a:r>
            <a:endParaRPr sz="1800" dirty="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216535">
              <a:lnSpc>
                <a:spcPct val="100000"/>
              </a:lnSpc>
            </a:pP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마이페이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지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우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측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spc="5" dirty="0">
                <a:solidFill>
                  <a:srgbClr val="424455"/>
                </a:solidFill>
                <a:latin typeface="Trebuchet MS"/>
                <a:cs typeface="Trebuchet MS"/>
              </a:rPr>
              <a:t>“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장학신청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” 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에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서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신청한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장학금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의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진행현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황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spc="-5" dirty="0">
                <a:solidFill>
                  <a:srgbClr val="424455"/>
                </a:solidFill>
                <a:latin typeface="맑은 고딕"/>
                <a:cs typeface="맑은 고딕"/>
              </a:rPr>
              <a:t>확인가능</a:t>
            </a:r>
            <a:endParaRPr sz="1800" dirty="0">
              <a:latin typeface="맑은 고딕"/>
              <a:cs typeface="맑은 고딕"/>
            </a:endParaRPr>
          </a:p>
          <a:p>
            <a:pPr marL="216535">
              <a:lnSpc>
                <a:spcPct val="100000"/>
              </a:lnSpc>
            </a:pP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신청한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장학금은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방학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말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지급</a:t>
            </a:r>
            <a:endParaRPr sz="1800" dirty="0">
              <a:latin typeface="맑은 고딕"/>
              <a:cs typeface="맑은 고딕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0559" y="2145792"/>
            <a:ext cx="7659623" cy="43464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5904" y="2205227"/>
            <a:ext cx="7489190" cy="4175760"/>
          </a:xfrm>
          <a:custGeom>
            <a:avLst/>
            <a:gdLst/>
            <a:ahLst/>
            <a:cxnLst/>
            <a:rect l="l" t="t" r="r" b="b"/>
            <a:pathLst>
              <a:path w="7489190" h="4175760">
                <a:moveTo>
                  <a:pt x="0" y="4175760"/>
                </a:moveTo>
                <a:lnTo>
                  <a:pt x="7488935" y="4175760"/>
                </a:lnTo>
                <a:lnTo>
                  <a:pt x="7488935" y="0"/>
                </a:lnTo>
                <a:lnTo>
                  <a:pt x="0" y="0"/>
                </a:lnTo>
                <a:lnTo>
                  <a:pt x="0" y="4175760"/>
                </a:lnTo>
                <a:close/>
              </a:path>
            </a:pathLst>
          </a:custGeom>
          <a:solidFill>
            <a:srgbClr val="5C9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55904" y="2205227"/>
            <a:ext cx="7488935" cy="41757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9901" y="2189226"/>
            <a:ext cx="7520940" cy="4208145"/>
          </a:xfrm>
          <a:custGeom>
            <a:avLst/>
            <a:gdLst/>
            <a:ahLst/>
            <a:cxnLst/>
            <a:rect l="l" t="t" r="r" b="b"/>
            <a:pathLst>
              <a:path w="7520940" h="4208145">
                <a:moveTo>
                  <a:pt x="0" y="4207764"/>
                </a:moveTo>
                <a:lnTo>
                  <a:pt x="7520940" y="4207764"/>
                </a:lnTo>
                <a:lnTo>
                  <a:pt x="7520940" y="0"/>
                </a:lnTo>
                <a:lnTo>
                  <a:pt x="0" y="0"/>
                </a:lnTo>
                <a:lnTo>
                  <a:pt x="0" y="4207764"/>
                </a:lnTo>
                <a:close/>
              </a:path>
            </a:pathLst>
          </a:custGeom>
          <a:ln w="320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310121" y="4053078"/>
            <a:ext cx="1800225" cy="1152525"/>
          </a:xfrm>
          <a:custGeom>
            <a:avLst/>
            <a:gdLst/>
            <a:ahLst/>
            <a:cxnLst/>
            <a:rect l="l" t="t" r="r" b="b"/>
            <a:pathLst>
              <a:path w="1800225" h="1152525">
                <a:moveTo>
                  <a:pt x="0" y="192024"/>
                </a:moveTo>
                <a:lnTo>
                  <a:pt x="5581" y="145880"/>
                </a:lnTo>
                <a:lnTo>
                  <a:pt x="21434" y="103780"/>
                </a:lnTo>
                <a:lnTo>
                  <a:pt x="46225" y="67059"/>
                </a:lnTo>
                <a:lnTo>
                  <a:pt x="78620" y="37051"/>
                </a:lnTo>
                <a:lnTo>
                  <a:pt x="117282" y="15091"/>
                </a:lnTo>
                <a:lnTo>
                  <a:pt x="160878" y="2513"/>
                </a:lnTo>
                <a:lnTo>
                  <a:pt x="192024" y="0"/>
                </a:lnTo>
                <a:lnTo>
                  <a:pt x="1607820" y="0"/>
                </a:lnTo>
                <a:lnTo>
                  <a:pt x="1653963" y="5581"/>
                </a:lnTo>
                <a:lnTo>
                  <a:pt x="1696063" y="21434"/>
                </a:lnTo>
                <a:lnTo>
                  <a:pt x="1732784" y="46225"/>
                </a:lnTo>
                <a:lnTo>
                  <a:pt x="1762792" y="78620"/>
                </a:lnTo>
                <a:lnTo>
                  <a:pt x="1784752" y="117282"/>
                </a:lnTo>
                <a:lnTo>
                  <a:pt x="1797330" y="160878"/>
                </a:lnTo>
                <a:lnTo>
                  <a:pt x="1799844" y="192024"/>
                </a:lnTo>
                <a:lnTo>
                  <a:pt x="1799844" y="960120"/>
                </a:lnTo>
                <a:lnTo>
                  <a:pt x="1794262" y="1006263"/>
                </a:lnTo>
                <a:lnTo>
                  <a:pt x="1778409" y="1048363"/>
                </a:lnTo>
                <a:lnTo>
                  <a:pt x="1753618" y="1085084"/>
                </a:lnTo>
                <a:lnTo>
                  <a:pt x="1721223" y="1115092"/>
                </a:lnTo>
                <a:lnTo>
                  <a:pt x="1682561" y="1137052"/>
                </a:lnTo>
                <a:lnTo>
                  <a:pt x="1638965" y="1149630"/>
                </a:lnTo>
                <a:lnTo>
                  <a:pt x="1607820" y="1152144"/>
                </a:lnTo>
                <a:lnTo>
                  <a:pt x="192024" y="1152144"/>
                </a:lnTo>
                <a:lnTo>
                  <a:pt x="145880" y="1146562"/>
                </a:lnTo>
                <a:lnTo>
                  <a:pt x="103780" y="1130709"/>
                </a:lnTo>
                <a:lnTo>
                  <a:pt x="67059" y="1105918"/>
                </a:lnTo>
                <a:lnTo>
                  <a:pt x="37051" y="1073523"/>
                </a:lnTo>
                <a:lnTo>
                  <a:pt x="15091" y="1034861"/>
                </a:lnTo>
                <a:lnTo>
                  <a:pt x="2513" y="991265"/>
                </a:lnTo>
                <a:lnTo>
                  <a:pt x="0" y="960120"/>
                </a:lnTo>
                <a:lnTo>
                  <a:pt x="0" y="192024"/>
                </a:lnTo>
                <a:close/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247" rIns="0" bIns="0" rtlCol="0">
            <a:spAutoFit/>
          </a:bodyPr>
          <a:lstStyle/>
          <a:p>
            <a:pPr marL="156210">
              <a:lnSpc>
                <a:spcPct val="100000"/>
              </a:lnSpc>
            </a:pPr>
            <a:r>
              <a:rPr sz="3200" b="1" dirty="0">
                <a:latin typeface="맑은 고딕"/>
                <a:cs typeface="맑은 고딕"/>
              </a:rPr>
              <a:t>학생경력관리제</a:t>
            </a:r>
            <a:r>
              <a:rPr sz="3200" b="1" spc="-15" dirty="0">
                <a:latin typeface="맑은 고딕"/>
                <a:cs typeface="맑은 고딕"/>
              </a:rPr>
              <a:t>도</a:t>
            </a:r>
            <a:r>
              <a:rPr sz="3200" b="1" spc="-5" dirty="0">
                <a:latin typeface="Trebuchet MS"/>
                <a:cs typeface="Trebuchet MS"/>
              </a:rPr>
              <a:t>(</a:t>
            </a:r>
            <a:r>
              <a:rPr sz="3200" b="1" dirty="0">
                <a:latin typeface="맑은 고딕"/>
                <a:cs typeface="맑은 고딕"/>
              </a:rPr>
              <a:t>마일</a:t>
            </a:r>
            <a:r>
              <a:rPr sz="3200" b="1" spc="-20" dirty="0">
                <a:latin typeface="맑은 고딕"/>
                <a:cs typeface="맑은 고딕"/>
              </a:rPr>
              <a:t>리</a:t>
            </a:r>
            <a:r>
              <a:rPr sz="3200" b="1" dirty="0">
                <a:latin typeface="맑은 고딕"/>
                <a:cs typeface="맑은 고딕"/>
              </a:rPr>
              <a:t>지</a:t>
            </a:r>
            <a:r>
              <a:rPr sz="3200" b="1" dirty="0">
                <a:latin typeface="Trebuchet MS"/>
                <a:cs typeface="Trebuchet MS"/>
              </a:rPr>
              <a:t>)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981200"/>
            <a:ext cx="7772400" cy="449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8605" algn="l"/>
              </a:tabLst>
            </a:pPr>
            <a:r>
              <a:rPr sz="2400" dirty="0">
                <a:latin typeface="Georgia"/>
                <a:cs typeface="Georgia"/>
              </a:rPr>
              <a:t>•	</a:t>
            </a:r>
            <a:r>
              <a:rPr sz="2400" spc="-5" dirty="0">
                <a:latin typeface="맑은 고딕"/>
                <a:cs typeface="맑은 고딕"/>
              </a:rPr>
              <a:t>대</a:t>
            </a:r>
            <a:r>
              <a:rPr sz="2400" dirty="0">
                <a:latin typeface="맑은 고딕"/>
                <a:cs typeface="맑은 고딕"/>
              </a:rPr>
              <a:t>상 </a:t>
            </a:r>
            <a:r>
              <a:rPr sz="2400" spc="-10" dirty="0">
                <a:latin typeface="맑은 고딕"/>
                <a:cs typeface="맑은 고딕"/>
              </a:rPr>
              <a:t>:</a:t>
            </a:r>
            <a:r>
              <a:rPr sz="2400" spc="-5" dirty="0">
                <a:latin typeface="맑은 고딕"/>
                <a:cs typeface="맑은 고딕"/>
              </a:rPr>
              <a:t> </a:t>
            </a:r>
            <a:r>
              <a:rPr sz="2400" spc="-5" dirty="0" err="1">
                <a:latin typeface="맑은 고딕"/>
                <a:cs typeface="맑은 고딕"/>
              </a:rPr>
              <a:t>정</a:t>
            </a:r>
            <a:r>
              <a:rPr sz="2400" dirty="0" err="1">
                <a:latin typeface="맑은 고딕"/>
                <a:cs typeface="맑은 고딕"/>
              </a:rPr>
              <a:t>규</a:t>
            </a:r>
            <a:r>
              <a:rPr sz="2400" dirty="0">
                <a:latin typeface="맑은 고딕"/>
                <a:cs typeface="맑은 고딕"/>
              </a:rPr>
              <a:t> </a:t>
            </a:r>
            <a:r>
              <a:rPr sz="2400" dirty="0" err="1" smtClean="0">
                <a:latin typeface="맑은 고딕"/>
                <a:cs typeface="맑은 고딕"/>
              </a:rPr>
              <a:t>등록생</a:t>
            </a:r>
            <a:r>
              <a:rPr lang="en-US" sz="2400" dirty="0" smtClean="0">
                <a:latin typeface="맑은 고딕"/>
                <a:cs typeface="맑은 고딕"/>
              </a:rPr>
              <a:t>(8</a:t>
            </a:r>
            <a:r>
              <a:rPr lang="ko-KR" altLang="en-US" sz="2400" dirty="0" smtClean="0">
                <a:latin typeface="맑은 고딕"/>
                <a:cs typeface="맑은 고딕"/>
              </a:rPr>
              <a:t>학기까지</a:t>
            </a:r>
            <a:r>
              <a:rPr lang="en-US" altLang="ko-KR" sz="2400" dirty="0" smtClean="0">
                <a:latin typeface="맑은 고딕"/>
                <a:cs typeface="맑은 고딕"/>
              </a:rPr>
              <a:t>)</a:t>
            </a:r>
            <a:endParaRPr sz="2400" dirty="0">
              <a:latin typeface="맑은 고딕"/>
              <a:cs typeface="맑은 고딕"/>
            </a:endParaRPr>
          </a:p>
          <a:p>
            <a:pPr marL="229235">
              <a:lnSpc>
                <a:spcPct val="100000"/>
              </a:lnSpc>
              <a:spcBef>
                <a:spcPts val="300"/>
              </a:spcBef>
            </a:pPr>
            <a:r>
              <a:rPr sz="2400" spc="-10" dirty="0">
                <a:solidFill>
                  <a:srgbClr val="FF0000"/>
                </a:solidFill>
                <a:latin typeface="맑은 고딕"/>
                <a:cs typeface="맑은 고딕"/>
              </a:rPr>
              <a:t>(학점</a:t>
            </a:r>
            <a:r>
              <a:rPr sz="2400" spc="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400" dirty="0">
                <a:solidFill>
                  <a:srgbClr val="FF0000"/>
                </a:solidFill>
                <a:latin typeface="맑은 고딕"/>
                <a:cs typeface="맑은 고딕"/>
              </a:rPr>
              <a:t>등록생</a:t>
            </a:r>
            <a:r>
              <a:rPr sz="2400" spc="-15" dirty="0">
                <a:solidFill>
                  <a:srgbClr val="FF0000"/>
                </a:solidFill>
                <a:latin typeface="맑은 고딕"/>
                <a:cs typeface="맑은 고딕"/>
              </a:rPr>
              <a:t>/</a:t>
            </a:r>
            <a:r>
              <a:rPr sz="2400" dirty="0">
                <a:solidFill>
                  <a:srgbClr val="FF0000"/>
                </a:solidFill>
                <a:latin typeface="맑은 고딕"/>
                <a:cs typeface="맑은 고딕"/>
              </a:rPr>
              <a:t>휴학생</a:t>
            </a:r>
            <a:r>
              <a:rPr sz="2400" spc="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400" dirty="0" err="1">
                <a:solidFill>
                  <a:srgbClr val="FF0000"/>
                </a:solidFill>
                <a:latin typeface="맑은 고딕"/>
                <a:cs typeface="맑은 고딕"/>
              </a:rPr>
              <a:t>신청</a:t>
            </a:r>
            <a:r>
              <a:rPr sz="2400" spc="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400" dirty="0" err="1" smtClean="0">
                <a:solidFill>
                  <a:srgbClr val="FF0000"/>
                </a:solidFill>
                <a:latin typeface="맑은 고딕"/>
                <a:cs typeface="맑은 고딕"/>
              </a:rPr>
              <a:t>불</a:t>
            </a:r>
            <a:r>
              <a:rPr sz="2400" spc="-5" dirty="0" err="1" smtClean="0">
                <a:solidFill>
                  <a:srgbClr val="FF0000"/>
                </a:solidFill>
                <a:latin typeface="맑은 고딕"/>
                <a:cs typeface="맑은 고딕"/>
              </a:rPr>
              <a:t>가</a:t>
            </a:r>
            <a:r>
              <a:rPr sz="2400" spc="-10" dirty="0" smtClean="0">
                <a:solidFill>
                  <a:srgbClr val="FF0000"/>
                </a:solidFill>
                <a:latin typeface="맑은 고딕"/>
                <a:cs typeface="맑은 고딕"/>
              </a:rPr>
              <a:t>)</a:t>
            </a:r>
            <a:endParaRPr sz="2400" dirty="0">
              <a:latin typeface="맑은 고딕"/>
              <a:cs typeface="맑은 고딕"/>
            </a:endParaRPr>
          </a:p>
          <a:p>
            <a:pPr marL="12700">
              <a:spcBef>
                <a:spcPts val="300"/>
              </a:spcBef>
              <a:tabLst>
                <a:tab pos="268605" algn="l"/>
              </a:tabLst>
            </a:pPr>
            <a:r>
              <a:rPr lang="en-US" altLang="ko-KR" sz="2400" dirty="0">
                <a:latin typeface="Georgia"/>
                <a:cs typeface="Georgia"/>
              </a:rPr>
              <a:t>•	</a:t>
            </a:r>
            <a:r>
              <a:rPr lang="ko-KR" altLang="en-US" sz="2400" b="1" dirty="0">
                <a:latin typeface="Georgia"/>
                <a:cs typeface="Georgia"/>
              </a:rPr>
              <a:t>해당 학기 </a:t>
            </a:r>
            <a:r>
              <a:rPr lang="ko-KR" altLang="en-US" sz="2400" b="1" dirty="0">
                <a:latin typeface="맑은 고딕"/>
                <a:cs typeface="맑은 고딕"/>
              </a:rPr>
              <a:t>경력인정기간</a:t>
            </a:r>
            <a:r>
              <a:rPr lang="ko-KR" altLang="en-US" sz="2400" b="1" spc="5" dirty="0">
                <a:latin typeface="맑은 고딕"/>
                <a:cs typeface="맑은 고딕"/>
              </a:rPr>
              <a:t> </a:t>
            </a:r>
            <a:r>
              <a:rPr lang="en-US" altLang="ko-KR" sz="2400" b="1" spc="-10" dirty="0">
                <a:latin typeface="맑은 고딕"/>
                <a:cs typeface="맑은 고딕"/>
              </a:rPr>
              <a:t>:</a:t>
            </a:r>
            <a:r>
              <a:rPr lang="ko-KR" altLang="en-US" sz="2400" b="1" spc="-5" dirty="0">
                <a:latin typeface="맑은 고딕"/>
                <a:cs typeface="맑은 고딕"/>
              </a:rPr>
              <a:t> </a:t>
            </a:r>
            <a:r>
              <a:rPr lang="en-US" altLang="ko-KR" sz="2400" b="1" spc="-15" dirty="0" smtClean="0">
                <a:latin typeface="맑은 고딕"/>
                <a:cs typeface="맑은 고딕"/>
              </a:rPr>
              <a:t>2021</a:t>
            </a:r>
            <a:r>
              <a:rPr lang="en-US" altLang="ko-KR" sz="2400" b="1" spc="-10" dirty="0" smtClean="0">
                <a:latin typeface="맑은 고딕"/>
                <a:cs typeface="맑은 고딕"/>
              </a:rPr>
              <a:t>.01.01</a:t>
            </a:r>
            <a:r>
              <a:rPr lang="en-US" altLang="ko-KR" sz="2400" b="1" dirty="0" smtClean="0">
                <a:latin typeface="맑은 고딕"/>
                <a:cs typeface="맑은 고딕"/>
              </a:rPr>
              <a:t>-</a:t>
            </a:r>
            <a:r>
              <a:rPr lang="ko-KR" altLang="en-US" sz="2400" b="1" spc="40" dirty="0" smtClean="0">
                <a:latin typeface="맑은 고딕"/>
                <a:cs typeface="맑은 고딕"/>
              </a:rPr>
              <a:t> </a:t>
            </a:r>
            <a:r>
              <a:rPr lang="en-US" altLang="ko-KR" sz="2400" b="1" spc="-15" dirty="0">
                <a:latin typeface="맑은 고딕"/>
                <a:cs typeface="맑은 고딕"/>
              </a:rPr>
              <a:t>06.30</a:t>
            </a:r>
            <a:endParaRPr lang="ko-KR" altLang="en-US" sz="2400" b="1" dirty="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 smtClean="0">
                <a:latin typeface="Georgia"/>
                <a:cs typeface="Georgia"/>
              </a:rPr>
              <a:t>•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u="heavy" spc="-600" dirty="0">
                <a:latin typeface="Times New Roman"/>
                <a:cs typeface="Times New Roman"/>
              </a:rPr>
              <a:t> </a:t>
            </a:r>
            <a:r>
              <a:rPr lang="ko-KR" altLang="en-US" sz="2400" b="1" u="heavy" dirty="0" err="1" smtClean="0">
                <a:latin typeface="맑은 고딕"/>
                <a:cs typeface="Times New Roman"/>
              </a:rPr>
              <a:t>마일리지</a:t>
            </a:r>
            <a:r>
              <a:rPr lang="ko-KR" altLang="en-US" sz="2400" b="1" u="heavy" dirty="0" smtClean="0">
                <a:latin typeface="맑은 고딕"/>
                <a:cs typeface="Times New Roman"/>
              </a:rPr>
              <a:t> 승인 </a:t>
            </a:r>
            <a:r>
              <a:rPr sz="2400" b="1" u="heavy" dirty="0" err="1" smtClean="0">
                <a:latin typeface="맑은 고딕"/>
                <a:cs typeface="맑은 고딕"/>
              </a:rPr>
              <a:t>신청기간</a:t>
            </a:r>
            <a:r>
              <a:rPr sz="2400" u="heavy" dirty="0" smtClean="0">
                <a:latin typeface="Times New Roman"/>
                <a:cs typeface="Times New Roman"/>
              </a:rPr>
              <a:t> </a:t>
            </a:r>
            <a:r>
              <a:rPr sz="2400" u="heavy" spc="-345" dirty="0" smtClean="0">
                <a:latin typeface="Times New Roman"/>
                <a:cs typeface="Times New Roman"/>
              </a:rPr>
              <a:t> </a:t>
            </a:r>
            <a:r>
              <a:rPr sz="2400" b="1" u="heavy" spc="-15" dirty="0">
                <a:latin typeface="맑은 고딕"/>
                <a:cs typeface="맑은 고딕"/>
              </a:rPr>
              <a:t>: </a:t>
            </a:r>
            <a:r>
              <a:rPr sz="2400" b="1" u="heavy" spc="-15" dirty="0" smtClean="0">
                <a:latin typeface="맑은 고딕"/>
                <a:cs typeface="맑은 고딕"/>
              </a:rPr>
              <a:t>20</a:t>
            </a:r>
            <a:r>
              <a:rPr lang="en-US" sz="2400" b="1" u="heavy" spc="-15" dirty="0" smtClean="0">
                <a:latin typeface="맑은 고딕"/>
                <a:cs typeface="맑은 고딕"/>
              </a:rPr>
              <a:t>21</a:t>
            </a:r>
            <a:r>
              <a:rPr sz="2400" b="1" u="heavy" spc="-15" dirty="0" smtClean="0">
                <a:latin typeface="맑은 고딕"/>
                <a:cs typeface="맑은 고딕"/>
              </a:rPr>
              <a:t>.</a:t>
            </a:r>
            <a:r>
              <a:rPr lang="en-US" sz="2400" b="1" u="heavy" spc="-15" dirty="0" smtClean="0">
                <a:latin typeface="맑은 고딕"/>
                <a:cs typeface="맑은 고딕"/>
              </a:rPr>
              <a:t>04</a:t>
            </a:r>
            <a:r>
              <a:rPr sz="2400" b="1" u="heavy" spc="-20" dirty="0" smtClean="0">
                <a:latin typeface="맑은 고딕"/>
                <a:cs typeface="맑은 고딕"/>
              </a:rPr>
              <a:t>.</a:t>
            </a:r>
            <a:r>
              <a:rPr lang="en-US" sz="2400" b="1" u="heavy" spc="-20" dirty="0" smtClean="0">
                <a:latin typeface="맑은 고딕"/>
                <a:cs typeface="맑은 고딕"/>
              </a:rPr>
              <a:t>0</a:t>
            </a:r>
            <a:r>
              <a:rPr sz="2400" b="1" u="heavy" spc="-15" dirty="0" smtClean="0">
                <a:latin typeface="맑은 고딕"/>
                <a:cs typeface="맑은 고딕"/>
              </a:rPr>
              <a:t>1-</a:t>
            </a:r>
            <a:r>
              <a:rPr lang="en-US" sz="2400" b="1" u="heavy" spc="-15" dirty="0" smtClean="0">
                <a:latin typeface="맑은 고딕"/>
                <a:cs typeface="맑은 고딕"/>
              </a:rPr>
              <a:t> 06</a:t>
            </a:r>
            <a:r>
              <a:rPr sz="2400" b="1" u="heavy" spc="-20" dirty="0" smtClean="0">
                <a:latin typeface="맑은 고딕"/>
                <a:cs typeface="맑은 고딕"/>
              </a:rPr>
              <a:t>.</a:t>
            </a:r>
            <a:r>
              <a:rPr sz="2400" b="1" u="heavy" spc="-30" dirty="0" smtClean="0">
                <a:latin typeface="맑은 고딕"/>
                <a:cs typeface="맑은 고딕"/>
              </a:rPr>
              <a:t>3</a:t>
            </a:r>
            <a:r>
              <a:rPr sz="2400" b="1" u="heavy" spc="-15" dirty="0" smtClean="0">
                <a:latin typeface="맑은 고딕"/>
                <a:cs typeface="맑은 고딕"/>
              </a:rPr>
              <a:t>0</a:t>
            </a:r>
            <a:endParaRPr sz="2400" dirty="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>
                <a:latin typeface="Georgia"/>
                <a:cs typeface="Georgia"/>
              </a:rPr>
              <a:t>•	</a:t>
            </a:r>
            <a:r>
              <a:rPr sz="2400" u="heavy" spc="-600" dirty="0"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latin typeface="맑은 고딕"/>
                <a:cs typeface="맑은 고딕"/>
              </a:rPr>
              <a:t>마일리지</a:t>
            </a:r>
            <a:r>
              <a:rPr sz="2400" u="heavy" dirty="0">
                <a:latin typeface="Times New Roman"/>
                <a:cs typeface="Times New Roman"/>
              </a:rPr>
              <a:t> </a:t>
            </a:r>
            <a:r>
              <a:rPr sz="2400" u="heavy" spc="-350" dirty="0"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latin typeface="맑은 고딕"/>
                <a:cs typeface="맑은 고딕"/>
              </a:rPr>
              <a:t>장학금</a:t>
            </a:r>
            <a:r>
              <a:rPr sz="2400" u="heavy" dirty="0">
                <a:latin typeface="Times New Roman"/>
                <a:cs typeface="Times New Roman"/>
              </a:rPr>
              <a:t> </a:t>
            </a:r>
            <a:r>
              <a:rPr sz="2400" u="heavy" spc="-350" dirty="0"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latin typeface="맑은 고딕"/>
                <a:cs typeface="맑은 고딕"/>
              </a:rPr>
              <a:t>신청기간</a:t>
            </a:r>
            <a:r>
              <a:rPr sz="2400" u="heavy" dirty="0">
                <a:latin typeface="Times New Roman"/>
                <a:cs typeface="Times New Roman"/>
              </a:rPr>
              <a:t> </a:t>
            </a:r>
            <a:r>
              <a:rPr sz="2400" u="heavy" spc="-350" dirty="0">
                <a:latin typeface="Times New Roman"/>
                <a:cs typeface="Times New Roman"/>
              </a:rPr>
              <a:t> </a:t>
            </a:r>
            <a:r>
              <a:rPr sz="2400" b="1" u="heavy" spc="-10" dirty="0">
                <a:latin typeface="맑은 고딕"/>
                <a:cs typeface="맑은 고딕"/>
              </a:rPr>
              <a:t>:</a:t>
            </a:r>
            <a:r>
              <a:rPr sz="2400" b="1" u="heavy" spc="-20" dirty="0">
                <a:latin typeface="맑은 고딕"/>
                <a:cs typeface="맑은 고딕"/>
              </a:rPr>
              <a:t> </a:t>
            </a:r>
            <a:r>
              <a:rPr lang="en-US" sz="2400" b="1" u="heavy" spc="-5" dirty="0" smtClean="0">
                <a:latin typeface="맑은 고딕"/>
                <a:cs typeface="맑은 고딕"/>
              </a:rPr>
              <a:t>2021.05.01 </a:t>
            </a:r>
            <a:r>
              <a:rPr lang="en-US" sz="2400" b="1" u="heavy" spc="-5" dirty="0" smtClean="0">
                <a:latin typeface="맑은 고딕"/>
                <a:cs typeface="맑은 고딕"/>
              </a:rPr>
              <a:t>– </a:t>
            </a:r>
            <a:r>
              <a:rPr lang="en-US" sz="2400" b="1" u="heavy" spc="-5" dirty="0" smtClean="0">
                <a:latin typeface="맑은 고딕"/>
                <a:cs typeface="맑은 고딕"/>
              </a:rPr>
              <a:t>07.09</a:t>
            </a:r>
            <a:endParaRPr sz="2400" dirty="0" smtClean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 smtClean="0">
                <a:latin typeface="Georgia"/>
                <a:cs typeface="Georgia"/>
              </a:rPr>
              <a:t>•</a:t>
            </a:r>
            <a:r>
              <a:rPr sz="2400" dirty="0">
                <a:latin typeface="Georgia"/>
                <a:cs typeface="Georgia"/>
              </a:rPr>
              <a:t>	</a:t>
            </a:r>
            <a:r>
              <a:rPr sz="2400" spc="-20" dirty="0" smtClean="0">
                <a:latin typeface="맑은 고딕"/>
                <a:cs typeface="맑은 고딕"/>
              </a:rPr>
              <a:t>20</a:t>
            </a:r>
            <a:r>
              <a:rPr lang="en-US" sz="2400" spc="-20" dirty="0" smtClean="0">
                <a:latin typeface="맑은 고딕"/>
                <a:cs typeface="맑은 고딕"/>
              </a:rPr>
              <a:t>21</a:t>
            </a:r>
            <a:r>
              <a:rPr sz="2400" spc="-5" dirty="0" smtClean="0">
                <a:latin typeface="맑은 고딕"/>
                <a:cs typeface="맑은 고딕"/>
              </a:rPr>
              <a:t>-</a:t>
            </a:r>
            <a:r>
              <a:rPr lang="en-US" sz="2400" spc="-5" dirty="0" smtClean="0">
                <a:latin typeface="맑은 고딕"/>
                <a:cs typeface="맑은 고딕"/>
              </a:rPr>
              <a:t>1</a:t>
            </a:r>
            <a:r>
              <a:rPr sz="2400" dirty="0" smtClean="0">
                <a:latin typeface="맑은 고딕"/>
                <a:cs typeface="맑은 고딕"/>
              </a:rPr>
              <a:t>복학생</a:t>
            </a:r>
            <a:r>
              <a:rPr sz="2400" spc="30" dirty="0" smtClean="0">
                <a:latin typeface="맑은 고딕"/>
                <a:cs typeface="맑은 고딕"/>
              </a:rPr>
              <a:t> </a:t>
            </a:r>
            <a:r>
              <a:rPr sz="2400" spc="-10" dirty="0">
                <a:latin typeface="맑은 고딕"/>
                <a:cs typeface="맑은 고딕"/>
              </a:rPr>
              <a:t>:</a:t>
            </a:r>
            <a:r>
              <a:rPr sz="2400" spc="10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재학기간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–</a:t>
            </a:r>
            <a:r>
              <a:rPr sz="2400" spc="10" dirty="0">
                <a:latin typeface="맑은 고딕"/>
                <a:cs typeface="맑은 고딕"/>
              </a:rPr>
              <a:t> </a:t>
            </a:r>
            <a:r>
              <a:rPr sz="2400" spc="-15" dirty="0" smtClean="0">
                <a:latin typeface="맑은 고딕"/>
                <a:cs typeface="맑은 고딕"/>
              </a:rPr>
              <a:t>20</a:t>
            </a:r>
            <a:r>
              <a:rPr lang="en-US" sz="2400" spc="-15" dirty="0" smtClean="0">
                <a:latin typeface="맑은 고딕"/>
                <a:cs typeface="맑은 고딕"/>
              </a:rPr>
              <a:t>21</a:t>
            </a:r>
            <a:r>
              <a:rPr sz="2400" spc="-10" dirty="0" smtClean="0">
                <a:latin typeface="맑은 고딕"/>
                <a:cs typeface="맑은 고딕"/>
              </a:rPr>
              <a:t>.</a:t>
            </a:r>
            <a:r>
              <a:rPr lang="en-US" sz="2400" spc="-10" dirty="0" smtClean="0">
                <a:latin typeface="맑은 고딕"/>
                <a:cs typeface="맑은 고딕"/>
              </a:rPr>
              <a:t>06</a:t>
            </a:r>
            <a:r>
              <a:rPr sz="2400" spc="-10" dirty="0" smtClean="0">
                <a:latin typeface="맑은 고딕"/>
                <a:cs typeface="맑은 고딕"/>
              </a:rPr>
              <a:t>.3</a:t>
            </a:r>
            <a:r>
              <a:rPr lang="en-US" sz="2400" spc="-20" dirty="0">
                <a:latin typeface="맑은 고딕"/>
                <a:cs typeface="맑은 고딕"/>
              </a:rPr>
              <a:t>0</a:t>
            </a:r>
            <a:r>
              <a:rPr sz="2400" dirty="0" smtClean="0">
                <a:latin typeface="맑은 고딕"/>
                <a:cs typeface="맑은 고딕"/>
              </a:rPr>
              <a:t>까지</a:t>
            </a:r>
            <a:r>
              <a:rPr sz="2400" spc="30" dirty="0" smtClean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제출</a:t>
            </a:r>
            <a:r>
              <a:rPr sz="2400" spc="-10" dirty="0">
                <a:latin typeface="맑은 고딕"/>
                <a:cs typeface="맑은 고딕"/>
              </a:rPr>
              <a:t>.</a:t>
            </a:r>
            <a:endParaRPr sz="2400" dirty="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>
                <a:latin typeface="Georgia"/>
                <a:cs typeface="Georgia"/>
              </a:rPr>
              <a:t>•	</a:t>
            </a:r>
            <a:r>
              <a:rPr sz="2400" spc="-5" dirty="0">
                <a:latin typeface="맑은 고딕"/>
                <a:cs typeface="맑은 고딕"/>
              </a:rPr>
              <a:t>복학학기</a:t>
            </a:r>
            <a:r>
              <a:rPr sz="2400" dirty="0">
                <a:latin typeface="맑은 고딕"/>
                <a:cs typeface="맑은 고딕"/>
              </a:rPr>
              <a:t>에 신청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spc="-5" dirty="0">
                <a:latin typeface="맑은 고딕"/>
                <a:cs typeface="맑은 고딕"/>
              </a:rPr>
              <a:t>못</a:t>
            </a:r>
            <a:r>
              <a:rPr sz="2400" dirty="0">
                <a:latin typeface="맑은 고딕"/>
                <a:cs typeface="맑은 고딕"/>
              </a:rPr>
              <a:t>한 </a:t>
            </a:r>
            <a:r>
              <a:rPr sz="2400" spc="-5" dirty="0">
                <a:latin typeface="맑은 고딕"/>
                <a:cs typeface="맑은 고딕"/>
              </a:rPr>
              <a:t>마일리지</a:t>
            </a:r>
            <a:r>
              <a:rPr sz="2400" dirty="0">
                <a:latin typeface="맑은 고딕"/>
                <a:cs typeface="맑은 고딕"/>
              </a:rPr>
              <a:t>를</a:t>
            </a:r>
            <a:r>
              <a:rPr sz="2400" spc="-10" dirty="0">
                <a:latin typeface="맑은 고딕"/>
                <a:cs typeface="맑은 고딕"/>
              </a:rPr>
              <a:t> </a:t>
            </a:r>
            <a:r>
              <a:rPr sz="2400" spc="-5" dirty="0">
                <a:latin typeface="맑은 고딕"/>
                <a:cs typeface="맑은 고딕"/>
              </a:rPr>
              <a:t>전</a:t>
            </a:r>
            <a:r>
              <a:rPr sz="2400" dirty="0">
                <a:latin typeface="맑은 고딕"/>
                <a:cs typeface="맑은 고딕"/>
              </a:rPr>
              <a:t>부 신청해야 함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>
                <a:latin typeface="Georgia"/>
                <a:cs typeface="Georgia"/>
              </a:rPr>
              <a:t>•	</a:t>
            </a:r>
            <a:r>
              <a:rPr sz="2400" dirty="0">
                <a:latin typeface="맑은 고딕"/>
                <a:cs typeface="맑은 고딕"/>
              </a:rPr>
              <a:t>점수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spc="-20" dirty="0">
                <a:latin typeface="맑은 고딕"/>
                <a:cs typeface="맑은 고딕"/>
              </a:rPr>
              <a:t>100</a:t>
            </a:r>
            <a:r>
              <a:rPr sz="2400" dirty="0">
                <a:latin typeface="맑은 고딕"/>
                <a:cs typeface="맑은 고딕"/>
              </a:rPr>
              <a:t>점</a:t>
            </a:r>
            <a:r>
              <a:rPr sz="2400" spc="15" dirty="0">
                <a:latin typeface="맑은 고딕"/>
                <a:cs typeface="맑은 고딕"/>
              </a:rPr>
              <a:t> </a:t>
            </a:r>
            <a:r>
              <a:rPr sz="2400" spc="-20" dirty="0">
                <a:latin typeface="맑은 고딕"/>
                <a:cs typeface="맑은 고딕"/>
              </a:rPr>
              <a:t>=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spc="-15" dirty="0">
                <a:latin typeface="맑은 고딕"/>
                <a:cs typeface="맑은 고딕"/>
              </a:rPr>
              <a:t>10,00</a:t>
            </a:r>
            <a:r>
              <a:rPr sz="2400" spc="-25" dirty="0">
                <a:latin typeface="맑은 고딕"/>
                <a:cs typeface="맑은 고딕"/>
              </a:rPr>
              <a:t>0</a:t>
            </a:r>
            <a:r>
              <a:rPr sz="2400" dirty="0">
                <a:latin typeface="맑은 고딕"/>
                <a:cs typeface="맑은 고딕"/>
              </a:rPr>
              <a:t>원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>
                <a:latin typeface="Georgia"/>
                <a:cs typeface="Georgia"/>
              </a:rPr>
              <a:t>•	</a:t>
            </a:r>
            <a:r>
              <a:rPr sz="2400" dirty="0">
                <a:latin typeface="맑은 고딕"/>
                <a:cs typeface="맑은 고딕"/>
              </a:rPr>
              <a:t>마일리지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장학금</a:t>
            </a:r>
            <a:r>
              <a:rPr sz="2400" spc="10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지급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시기</a:t>
            </a:r>
            <a:r>
              <a:rPr sz="2400" spc="-5" dirty="0">
                <a:latin typeface="맑은 고딕"/>
                <a:cs typeface="맑은 고딕"/>
              </a:rPr>
              <a:t> </a:t>
            </a:r>
            <a:r>
              <a:rPr sz="2400" spc="-10" dirty="0">
                <a:latin typeface="맑은 고딕"/>
                <a:cs typeface="맑은 고딕"/>
              </a:rPr>
              <a:t>:</a:t>
            </a:r>
            <a:r>
              <a:rPr sz="2400" spc="10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해당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학기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방학</a:t>
            </a:r>
            <a:r>
              <a:rPr sz="2400" spc="-5" dirty="0">
                <a:latin typeface="맑은 고딕"/>
                <a:cs typeface="맑은 고딕"/>
              </a:rPr>
              <a:t> </a:t>
            </a:r>
            <a:r>
              <a:rPr sz="2400" dirty="0">
                <a:latin typeface="맑은 고딕"/>
                <a:cs typeface="맑은 고딕"/>
              </a:rPr>
              <a:t>말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>
                <a:latin typeface="Georgia"/>
                <a:cs typeface="Georgia"/>
              </a:rPr>
              <a:t>•	</a:t>
            </a:r>
            <a:r>
              <a:rPr sz="2400" spc="-5" dirty="0">
                <a:latin typeface="맑은 고딕"/>
                <a:cs typeface="맑은 고딕"/>
              </a:rPr>
              <a:t>마일리</a:t>
            </a:r>
            <a:r>
              <a:rPr sz="2400" dirty="0">
                <a:latin typeface="맑은 고딕"/>
                <a:cs typeface="맑은 고딕"/>
              </a:rPr>
              <a:t>지 </a:t>
            </a:r>
            <a:r>
              <a:rPr sz="2400" spc="-5" dirty="0">
                <a:latin typeface="맑은 고딕"/>
                <a:cs typeface="맑은 고딕"/>
              </a:rPr>
              <a:t>적립</a:t>
            </a:r>
            <a:r>
              <a:rPr sz="2400" dirty="0">
                <a:latin typeface="맑은 고딕"/>
                <a:cs typeface="맑은 고딕"/>
              </a:rPr>
              <a:t>과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spc="-5" dirty="0">
                <a:latin typeface="맑은 고딕"/>
                <a:cs typeface="맑은 고딕"/>
              </a:rPr>
              <a:t>장학</a:t>
            </a:r>
            <a:r>
              <a:rPr sz="2400" dirty="0">
                <a:latin typeface="맑은 고딕"/>
                <a:cs typeface="맑은 고딕"/>
              </a:rPr>
              <a:t>금 신청은</a:t>
            </a:r>
            <a:r>
              <a:rPr sz="2400" spc="-10" dirty="0">
                <a:latin typeface="맑은 고딕"/>
                <a:cs typeface="맑은 고딕"/>
              </a:rPr>
              <a:t> </a:t>
            </a:r>
            <a:r>
              <a:rPr sz="2400" spc="-5" dirty="0">
                <a:latin typeface="맑은 고딕"/>
                <a:cs typeface="맑은 고딕"/>
              </a:rPr>
              <a:t>학</a:t>
            </a:r>
            <a:r>
              <a:rPr sz="2400" dirty="0">
                <a:latin typeface="맑은 고딕"/>
                <a:cs typeface="맑은 고딕"/>
              </a:rPr>
              <a:t>기 </a:t>
            </a:r>
            <a:r>
              <a:rPr sz="2400" spc="-5" dirty="0">
                <a:latin typeface="맑은 고딕"/>
                <a:cs typeface="맑은 고딕"/>
              </a:rPr>
              <a:t>단위</a:t>
            </a:r>
            <a:r>
              <a:rPr sz="2400" dirty="0">
                <a:latin typeface="맑은 고딕"/>
                <a:cs typeface="맑은 고딕"/>
              </a:rPr>
              <a:t>로</a:t>
            </a:r>
            <a:r>
              <a:rPr sz="2400" spc="5" dirty="0">
                <a:latin typeface="맑은 고딕"/>
                <a:cs typeface="맑은 고딕"/>
              </a:rPr>
              <a:t> </a:t>
            </a:r>
            <a:r>
              <a:rPr sz="2400" spc="-5" dirty="0">
                <a:latin typeface="맑은 고딕"/>
                <a:cs typeface="맑은 고딕"/>
              </a:rPr>
              <a:t>운영됨</a:t>
            </a:r>
            <a:endParaRPr sz="2400" dirty="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68605" algn="l"/>
              </a:tabLst>
            </a:pP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•	</a:t>
            </a:r>
            <a:r>
              <a:rPr sz="2400" b="1" spc="-5" dirty="0">
                <a:solidFill>
                  <a:srgbClr val="FF0000"/>
                </a:solidFill>
                <a:latin typeface="맑은 고딕"/>
                <a:cs typeface="맑은 고딕"/>
              </a:rPr>
              <a:t>(</a:t>
            </a:r>
            <a:r>
              <a:rPr sz="2400" b="1" dirty="0">
                <a:solidFill>
                  <a:srgbClr val="FF0000"/>
                </a:solidFill>
                <a:latin typeface="맑은 고딕"/>
                <a:cs typeface="맑은 고딕"/>
              </a:rPr>
              <a:t>해당경력인정기간</a:t>
            </a:r>
            <a:r>
              <a:rPr sz="2400" b="1" spc="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400" b="1" dirty="0">
                <a:solidFill>
                  <a:srgbClr val="FF0000"/>
                </a:solidFill>
                <a:latin typeface="맑은 고딕"/>
                <a:cs typeface="맑은 고딕"/>
              </a:rPr>
              <a:t>내에</a:t>
            </a:r>
            <a:r>
              <a:rPr sz="2400" b="1" spc="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400" b="1" dirty="0">
                <a:solidFill>
                  <a:srgbClr val="FF0000"/>
                </a:solidFill>
                <a:latin typeface="맑은 고딕"/>
                <a:cs typeface="맑은 고딕"/>
              </a:rPr>
              <a:t>미인증시</a:t>
            </a:r>
            <a:r>
              <a:rPr sz="2400" b="1" spc="-1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400" b="1" dirty="0">
                <a:solidFill>
                  <a:srgbClr val="FF0000"/>
                </a:solidFill>
                <a:latin typeface="맑은 고딕"/>
                <a:cs typeface="맑은 고딕"/>
              </a:rPr>
              <a:t>경력</a:t>
            </a:r>
            <a:r>
              <a:rPr sz="2400" b="1" spc="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400" b="1" dirty="0">
                <a:solidFill>
                  <a:srgbClr val="FF0000"/>
                </a:solidFill>
                <a:latin typeface="맑은 고딕"/>
                <a:cs typeface="맑은 고딕"/>
              </a:rPr>
              <a:t>소멸</a:t>
            </a:r>
            <a:r>
              <a:rPr sz="2400" b="1" spc="-5" dirty="0">
                <a:solidFill>
                  <a:srgbClr val="FF0000"/>
                </a:solidFill>
                <a:latin typeface="맑은 고딕"/>
                <a:cs typeface="맑은 고딕"/>
              </a:rPr>
              <a:t>됨</a:t>
            </a:r>
            <a:r>
              <a:rPr sz="2400" b="1" spc="-10" dirty="0">
                <a:solidFill>
                  <a:srgbClr val="FF0000"/>
                </a:solidFill>
                <a:latin typeface="맑은 고딕"/>
                <a:cs typeface="맑은 고딕"/>
              </a:rPr>
              <a:t>)</a:t>
            </a:r>
            <a:endParaRPr sz="2400" dirty="0">
              <a:latin typeface="맑은 고딕"/>
              <a:cs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5576" y="758069"/>
            <a:ext cx="2610485" cy="281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20"/>
              </a:lnSpc>
            </a:pPr>
            <a:r>
              <a:rPr sz="2200" b="1" spc="-20" dirty="0">
                <a:solidFill>
                  <a:srgbClr val="424455"/>
                </a:solidFill>
                <a:latin typeface="Trebuchet MS"/>
                <a:cs typeface="Trebuchet MS"/>
              </a:rPr>
              <a:t>1</a:t>
            </a:r>
            <a:r>
              <a:rPr sz="2200" b="1" spc="-10" dirty="0">
                <a:solidFill>
                  <a:srgbClr val="424455"/>
                </a:solidFill>
                <a:latin typeface="Trebuchet MS"/>
                <a:cs typeface="Trebuchet MS"/>
              </a:rPr>
              <a:t>.</a:t>
            </a:r>
            <a:r>
              <a:rPr sz="2200" b="1" spc="-25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2200" b="1" spc="-8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200" b="1" spc="-25" dirty="0">
                <a:solidFill>
                  <a:srgbClr val="424455"/>
                </a:solidFill>
                <a:latin typeface="맑은 고딕"/>
                <a:cs typeface="맑은 고딕"/>
              </a:rPr>
              <a:t>신청방법</a:t>
            </a:r>
            <a:endParaRPr sz="2200">
              <a:latin typeface="맑은 고딕"/>
              <a:cs typeface="맑은 고딕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5576" y="1241318"/>
            <a:ext cx="7583170" cy="562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1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) –</a:t>
            </a:r>
            <a:r>
              <a:rPr sz="20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취업진로정보시스템</a:t>
            </a:r>
            <a:r>
              <a:rPr sz="2000" spc="-14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htt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p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:/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/sujpf.syu</a:t>
            </a:r>
            <a:r>
              <a:rPr sz="2000" spc="-15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.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a</a:t>
            </a: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c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.k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r/</a:t>
            </a:r>
            <a:r>
              <a:rPr sz="2000" spc="-35" dirty="0">
                <a:solidFill>
                  <a:srgbClr val="424455"/>
                </a:solidFill>
                <a:latin typeface="Trebuchet MS"/>
                <a:cs typeface="Trebuchet MS"/>
                <a:hlinkClick r:id="rId3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로그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인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(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학사동일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  <a:p>
            <a:pPr marL="317500">
              <a:lnSpc>
                <a:spcPts val="2385"/>
              </a:lnSpc>
              <a:tabLst>
                <a:tab pos="4132579" algn="l"/>
              </a:tabLst>
            </a:pP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20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s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u-wing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</a:rPr>
              <a:t>&gt;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학적정보</a:t>
            </a:r>
            <a:r>
              <a:rPr sz="2000" spc="-13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&gt;</a:t>
            </a:r>
            <a:r>
              <a:rPr sz="20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마일리지	접속가능</a:t>
            </a:r>
            <a:endParaRPr sz="2000">
              <a:latin typeface="맑은 고딕"/>
              <a:cs typeface="맑은 고딕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4548" y="1891283"/>
            <a:ext cx="7994904" cy="47746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4276" y="1988820"/>
            <a:ext cx="7775575" cy="4555490"/>
          </a:xfrm>
          <a:custGeom>
            <a:avLst/>
            <a:gdLst/>
            <a:ahLst/>
            <a:cxnLst/>
            <a:rect l="l" t="t" r="r" b="b"/>
            <a:pathLst>
              <a:path w="7775575" h="4555490">
                <a:moveTo>
                  <a:pt x="0" y="4555235"/>
                </a:moveTo>
                <a:lnTo>
                  <a:pt x="7775448" y="4555235"/>
                </a:lnTo>
                <a:lnTo>
                  <a:pt x="7775448" y="0"/>
                </a:lnTo>
                <a:lnTo>
                  <a:pt x="0" y="0"/>
                </a:lnTo>
                <a:lnTo>
                  <a:pt x="0" y="4555235"/>
                </a:lnTo>
                <a:close/>
              </a:path>
            </a:pathLst>
          </a:custGeom>
          <a:solidFill>
            <a:srgbClr val="5C9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4276" y="1988820"/>
            <a:ext cx="7775448" cy="455523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768751"/>
            <a:ext cx="6240145" cy="1064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2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)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경력개발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</a:rPr>
              <a:t>&gt;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경력관리</a:t>
            </a:r>
            <a:r>
              <a:rPr sz="2000" spc="-12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클릭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</a:rPr>
              <a:t>&gt;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2000" spc="-13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배점표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확인</a:t>
            </a:r>
            <a:endParaRPr sz="2000" dirty="0">
              <a:latin typeface="맑은 고딕"/>
              <a:cs typeface="맑은 고딕"/>
            </a:endParaRPr>
          </a:p>
          <a:p>
            <a:pPr marL="317500">
              <a:lnSpc>
                <a:spcPct val="100000"/>
              </a:lnSpc>
              <a:spcBef>
                <a:spcPts val="1080"/>
              </a:spcBef>
              <a:tabLst>
                <a:tab pos="3608070" algn="l"/>
              </a:tabLst>
            </a:pP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</a:rPr>
              <a:t>2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</a:rPr>
              <a:t>1</a:t>
            </a:r>
            <a:r>
              <a:rPr sz="2000" dirty="0">
                <a:latin typeface="Trebuchet MS"/>
                <a:cs typeface="Trebuchet MS"/>
              </a:rPr>
              <a:t>)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FF0000"/>
                </a:solidFill>
                <a:latin typeface="맑은 고딕"/>
                <a:cs typeface="맑은 고딕"/>
              </a:rPr>
              <a:t>재학생</a:t>
            </a:r>
            <a:r>
              <a:rPr sz="2000" spc="-12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FF0000"/>
                </a:solidFill>
                <a:latin typeface="맑은 고딕"/>
                <a:cs typeface="맑은 고딕"/>
              </a:rPr>
              <a:t>마일리지</a:t>
            </a:r>
            <a:r>
              <a:rPr sz="2000" spc="-114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FF0000"/>
                </a:solidFill>
                <a:latin typeface="맑은 고딕"/>
                <a:cs typeface="맑은 고딕"/>
              </a:rPr>
              <a:t>신청</a:t>
            </a:r>
            <a:r>
              <a:rPr sz="2000" spc="-12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latin typeface="Trebuchet MS"/>
                <a:cs typeface="Trebuchet MS"/>
              </a:rPr>
              <a:t>:	</a:t>
            </a:r>
            <a:r>
              <a:rPr sz="2000" spc="5" dirty="0" smtClean="0">
                <a:latin typeface="Trebuchet MS"/>
                <a:cs typeface="Trebuchet MS"/>
              </a:rPr>
              <a:t>20</a:t>
            </a:r>
            <a:r>
              <a:rPr lang="en-US" sz="2000" spc="5" dirty="0" smtClean="0">
                <a:latin typeface="Trebuchet MS"/>
                <a:cs typeface="Trebuchet MS"/>
              </a:rPr>
              <a:t>21</a:t>
            </a:r>
            <a:r>
              <a:rPr sz="2000" spc="-5" dirty="0" smtClean="0">
                <a:latin typeface="Trebuchet MS"/>
                <a:cs typeface="Trebuchet MS"/>
              </a:rPr>
              <a:t>-</a:t>
            </a:r>
            <a:r>
              <a:rPr lang="en-US" sz="2000" spc="5" dirty="0">
                <a:latin typeface="Trebuchet MS"/>
                <a:cs typeface="Trebuchet MS"/>
              </a:rPr>
              <a:t>1</a:t>
            </a:r>
            <a:r>
              <a:rPr sz="2000" dirty="0" smtClean="0">
                <a:latin typeface="맑은 고딕"/>
                <a:cs typeface="맑은 고딕"/>
              </a:rPr>
              <a:t>취득</a:t>
            </a:r>
            <a:r>
              <a:rPr sz="2000" spc="-130" dirty="0" smtClean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마일리지표</a:t>
            </a:r>
          </a:p>
          <a:p>
            <a:pPr marL="850900">
              <a:lnSpc>
                <a:spcPct val="100000"/>
              </a:lnSpc>
            </a:pP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2</a:t>
            </a:r>
            <a:r>
              <a:rPr sz="2000" spc="5" dirty="0" smtClean="0">
                <a:solidFill>
                  <a:srgbClr val="424455"/>
                </a:solidFill>
                <a:latin typeface="Trebuchet MS"/>
                <a:cs typeface="Trebuchet MS"/>
              </a:rPr>
              <a:t>0</a:t>
            </a:r>
            <a:r>
              <a:rPr lang="en-US"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21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.</a:t>
            </a:r>
            <a:r>
              <a:rPr lang="en-US"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01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.</a:t>
            </a:r>
            <a:r>
              <a:rPr lang="en-US"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0</a:t>
            </a:r>
            <a:r>
              <a:rPr sz="2000" spc="5" dirty="0" smtClean="0">
                <a:solidFill>
                  <a:srgbClr val="424455"/>
                </a:solidFill>
                <a:latin typeface="Trebuchet MS"/>
                <a:cs typeface="Trebuchet MS"/>
              </a:rPr>
              <a:t>1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lang="en-US" sz="2000" spc="5" dirty="0" smtClean="0">
                <a:solidFill>
                  <a:srgbClr val="424455"/>
                </a:solidFill>
                <a:latin typeface="Trebuchet MS"/>
                <a:cs typeface="Trebuchet MS"/>
              </a:rPr>
              <a:t>06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.</a:t>
            </a:r>
            <a:r>
              <a:rPr sz="2000" spc="5" dirty="0" smtClean="0">
                <a:solidFill>
                  <a:srgbClr val="424455"/>
                </a:solidFill>
                <a:latin typeface="Trebuchet MS"/>
                <a:cs typeface="Trebuchet MS"/>
              </a:rPr>
              <a:t>3</a:t>
            </a:r>
            <a:r>
              <a:rPr lang="en-US" sz="2000" dirty="0">
                <a:solidFill>
                  <a:srgbClr val="424455"/>
                </a:solidFill>
                <a:latin typeface="Trebuchet MS"/>
                <a:cs typeface="Trebuchet MS"/>
              </a:rPr>
              <a:t>0</a:t>
            </a:r>
            <a:r>
              <a:rPr sz="2000" dirty="0" smtClean="0">
                <a:solidFill>
                  <a:srgbClr val="424455"/>
                </a:solidFill>
                <a:latin typeface="맑은 고딕"/>
                <a:cs typeface="맑은 고딕"/>
              </a:rPr>
              <a:t>취</a:t>
            </a:r>
            <a:r>
              <a:rPr sz="2000" spc="-15" dirty="0" smtClean="0">
                <a:solidFill>
                  <a:srgbClr val="424455"/>
                </a:solidFill>
                <a:latin typeface="맑은 고딕"/>
                <a:cs typeface="맑은 고딕"/>
              </a:rPr>
              <a:t>득</a:t>
            </a:r>
            <a:r>
              <a:rPr sz="2000" dirty="0" smtClean="0">
                <a:solidFill>
                  <a:srgbClr val="424455"/>
                </a:solidFill>
                <a:latin typeface="맑은 고딕"/>
                <a:cs typeface="맑은 고딕"/>
              </a:rPr>
              <a:t>경력</a:t>
            </a:r>
            <a:r>
              <a:rPr sz="2000" spc="-140" dirty="0" smtClean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신청만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신청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가능함</a:t>
            </a:r>
            <a:endParaRPr sz="2000" dirty="0">
              <a:latin typeface="맑은 고딕"/>
              <a:cs typeface="맑은 고딕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2247" y="1930907"/>
            <a:ext cx="6627876" cy="4782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1" y="2057400"/>
            <a:ext cx="6324600" cy="45692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5693" y="726968"/>
            <a:ext cx="7887334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</a:rPr>
              <a:t>2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2000" spc="5" dirty="0">
                <a:solidFill>
                  <a:srgbClr val="424455"/>
                </a:solidFill>
                <a:latin typeface="Trebuchet MS"/>
                <a:cs typeface="Trebuchet MS"/>
              </a:rPr>
              <a:t>2</a:t>
            </a:r>
            <a:r>
              <a:rPr sz="2000" dirty="0">
                <a:latin typeface="Trebuchet MS"/>
                <a:cs typeface="Trebuchet MS"/>
              </a:rPr>
              <a:t>)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5" dirty="0" smtClean="0">
                <a:solidFill>
                  <a:srgbClr val="FF0000"/>
                </a:solidFill>
                <a:latin typeface="Trebuchet MS"/>
                <a:cs typeface="Trebuchet MS"/>
              </a:rPr>
              <a:t>20</a:t>
            </a:r>
            <a:r>
              <a:rPr lang="en-US" sz="2000" spc="5" dirty="0" smtClean="0">
                <a:solidFill>
                  <a:srgbClr val="FF0000"/>
                </a:solidFill>
                <a:latin typeface="Trebuchet MS"/>
                <a:cs typeface="Trebuchet MS"/>
              </a:rPr>
              <a:t>21</a:t>
            </a:r>
            <a:r>
              <a:rPr sz="2000" spc="-5" dirty="0" smtClean="0">
                <a:solidFill>
                  <a:srgbClr val="FF0000"/>
                </a:solidFill>
                <a:latin typeface="Trebuchet MS"/>
                <a:cs typeface="Trebuchet MS"/>
              </a:rPr>
              <a:t>-</a:t>
            </a:r>
            <a:r>
              <a:rPr lang="en-US" sz="2000" spc="-5" dirty="0" smtClean="0">
                <a:solidFill>
                  <a:srgbClr val="FF0000"/>
                </a:solidFill>
                <a:latin typeface="Trebuchet MS"/>
                <a:cs typeface="Trebuchet MS"/>
              </a:rPr>
              <a:t>1</a:t>
            </a:r>
            <a:r>
              <a:rPr sz="2000" dirty="0" smtClean="0">
                <a:solidFill>
                  <a:srgbClr val="FF0000"/>
                </a:solidFill>
                <a:latin typeface="맑은 고딕"/>
                <a:cs typeface="맑은 고딕"/>
              </a:rPr>
              <a:t>복학생</a:t>
            </a:r>
            <a:r>
              <a:rPr sz="2000" spc="-140" dirty="0" smtClean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FF0000"/>
                </a:solidFill>
                <a:latin typeface="맑은 고딕"/>
                <a:cs typeface="맑은 고딕"/>
              </a:rPr>
              <a:t>마일리지</a:t>
            </a:r>
            <a:r>
              <a:rPr sz="2000" spc="-12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FF0000"/>
                </a:solidFill>
                <a:latin typeface="맑은 고딕"/>
                <a:cs typeface="맑은 고딕"/>
              </a:rPr>
              <a:t>신청</a:t>
            </a:r>
            <a:endParaRPr sz="2000" dirty="0">
              <a:latin typeface="맑은 고딕"/>
              <a:cs typeface="맑은 고딕"/>
            </a:endParaRPr>
          </a:p>
          <a:p>
            <a:pPr marL="5461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20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spc="5" dirty="0" smtClean="0">
                <a:solidFill>
                  <a:srgbClr val="424455"/>
                </a:solidFill>
                <a:latin typeface="Trebuchet MS"/>
                <a:cs typeface="Trebuchet MS"/>
              </a:rPr>
              <a:t>20</a:t>
            </a:r>
            <a:r>
              <a:rPr lang="en-US" sz="2000" spc="5" dirty="0" smtClean="0">
                <a:solidFill>
                  <a:srgbClr val="424455"/>
                </a:solidFill>
                <a:latin typeface="Trebuchet MS"/>
                <a:cs typeface="Trebuchet MS"/>
              </a:rPr>
              <a:t>21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lang="en-US" sz="2000" spc="5" dirty="0">
                <a:solidFill>
                  <a:srgbClr val="424455"/>
                </a:solidFill>
                <a:latin typeface="Trebuchet MS"/>
                <a:cs typeface="Trebuchet MS"/>
              </a:rPr>
              <a:t>1</a:t>
            </a:r>
            <a:r>
              <a:rPr sz="2000" dirty="0" smtClean="0">
                <a:solidFill>
                  <a:srgbClr val="424455"/>
                </a:solidFill>
                <a:latin typeface="맑은 고딕"/>
                <a:cs typeface="맑은 고딕"/>
              </a:rPr>
              <a:t>학기</a:t>
            </a:r>
            <a:r>
              <a:rPr sz="2000" spc="-130" dirty="0" smtClean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취득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2000" spc="-114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:</a:t>
            </a:r>
            <a:r>
              <a:rPr sz="20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재학기간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2</a:t>
            </a:r>
            <a:r>
              <a:rPr sz="2000" spc="5" dirty="0" smtClean="0">
                <a:solidFill>
                  <a:srgbClr val="424455"/>
                </a:solidFill>
                <a:latin typeface="Trebuchet MS"/>
                <a:cs typeface="Trebuchet MS"/>
              </a:rPr>
              <a:t>0</a:t>
            </a:r>
            <a:r>
              <a:rPr lang="en-US"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21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.</a:t>
            </a:r>
            <a:r>
              <a:rPr lang="en-US"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06</a:t>
            </a:r>
            <a:r>
              <a:rPr sz="2000" spc="-5" dirty="0" smtClean="0">
                <a:solidFill>
                  <a:srgbClr val="424455"/>
                </a:solidFill>
                <a:latin typeface="Trebuchet MS"/>
                <a:cs typeface="Trebuchet MS"/>
              </a:rPr>
              <a:t>.3</a:t>
            </a:r>
            <a:r>
              <a:rPr lang="en-US" sz="2000" dirty="0">
                <a:solidFill>
                  <a:srgbClr val="424455"/>
                </a:solidFill>
                <a:latin typeface="Trebuchet MS"/>
                <a:cs typeface="Trebuchet MS"/>
              </a:rPr>
              <a:t>0</a:t>
            </a:r>
            <a:r>
              <a:rPr sz="2000" spc="-35" dirty="0" smtClean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취득경력입력</a:t>
            </a:r>
            <a:endParaRPr sz="2000" dirty="0">
              <a:latin typeface="맑은 고딕"/>
              <a:cs typeface="맑은 고딕"/>
            </a:endParaRPr>
          </a:p>
          <a:p>
            <a:pPr marL="774700" marR="99060" indent="-229235">
              <a:lnSpc>
                <a:spcPct val="100000"/>
              </a:lnSpc>
            </a:pP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20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이전에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신청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못한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마일리지는</a:t>
            </a:r>
            <a:r>
              <a:rPr sz="2000" spc="-12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복학학기에만</a:t>
            </a:r>
            <a:r>
              <a:rPr sz="2000" spc="-13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신청이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가능하므로 이번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학기에</a:t>
            </a:r>
            <a:r>
              <a:rPr sz="2000" spc="-114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꼭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적립바랍니다</a:t>
            </a:r>
            <a:r>
              <a:rPr sz="2000" spc="-12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.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71955" y="2168650"/>
            <a:ext cx="6749796" cy="46451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286000"/>
            <a:ext cx="6477000" cy="4419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0920" y="684795"/>
            <a:ext cx="8206105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22275" marR="1252855" indent="-410209">
              <a:lnSpc>
                <a:spcPct val="100000"/>
              </a:lnSpc>
            </a:pP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3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) –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배점표에서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항목별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1800" spc="-114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점수를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확인할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수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있으며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,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해당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항목을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클릭하면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마일리지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등록화면이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생성됨</a:t>
            </a:r>
            <a:endParaRPr sz="1800" dirty="0">
              <a:latin typeface="맑은 고딕"/>
              <a:cs typeface="맑은 고딕"/>
            </a:endParaRPr>
          </a:p>
          <a:p>
            <a:pPr marL="422275" marR="1376680" indent="-137160">
              <a:lnSpc>
                <a:spcPct val="100000"/>
              </a:lnSpc>
              <a:tabLst>
                <a:tab pos="5648960" algn="l"/>
              </a:tabLst>
            </a:pP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활동내용을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기입하고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상단에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명시된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발급기관에서	해당서류를 발급받은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후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서류를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스캔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또는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사진으로</a:t>
            </a:r>
            <a:r>
              <a:rPr sz="1800" spc="-10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찍어서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첨부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후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등록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함</a:t>
            </a:r>
            <a:endParaRPr sz="1800" dirty="0">
              <a:latin typeface="맑은 고딕"/>
              <a:cs typeface="맑은 고딕"/>
            </a:endParaRPr>
          </a:p>
          <a:p>
            <a:pPr marL="490855" marR="5080" indent="-68580">
              <a:lnSpc>
                <a:spcPct val="100000"/>
              </a:lnSpc>
              <a:tabLst>
                <a:tab pos="3940175" algn="l"/>
                <a:tab pos="6295390" algn="l"/>
              </a:tabLst>
            </a:pP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(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u="heavy" spc="-5" dirty="0">
                <a:solidFill>
                  <a:srgbClr val="FF0000"/>
                </a:solidFill>
                <a:latin typeface="맑은 고딕"/>
                <a:cs typeface="맑은 고딕"/>
              </a:rPr>
              <a:t>단</a:t>
            </a:r>
            <a:r>
              <a:rPr sz="1800" u="heavy" spc="-5" dirty="0" smtClean="0">
                <a:solidFill>
                  <a:srgbClr val="FF0000"/>
                </a:solidFill>
                <a:latin typeface="Trebuchet MS"/>
                <a:cs typeface="Trebuchet MS"/>
              </a:rPr>
              <a:t>,</a:t>
            </a:r>
            <a:r>
              <a:rPr lang="en-US" sz="1800" u="heavy" spc="-5" dirty="0" smtClean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1800" u="heavy" dirty="0" err="1" smtClean="0">
                <a:solidFill>
                  <a:srgbClr val="FF0000"/>
                </a:solidFill>
                <a:latin typeface="맑은 고딕"/>
                <a:cs typeface="맑은 고딕"/>
              </a:rPr>
              <a:t>컴퓨터</a:t>
            </a:r>
            <a:r>
              <a:rPr sz="1800" u="heavy" spc="-95" dirty="0" smtClean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1800" u="heavy" dirty="0">
                <a:solidFill>
                  <a:srgbClr val="FF0000"/>
                </a:solidFill>
                <a:latin typeface="맑은 고딕"/>
                <a:cs typeface="맑은 고딕"/>
              </a:rPr>
              <a:t>화면</a:t>
            </a:r>
            <a:r>
              <a:rPr sz="1800" u="heavy" spc="-10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1800" u="heavy" dirty="0">
                <a:solidFill>
                  <a:srgbClr val="FF0000"/>
                </a:solidFill>
                <a:latin typeface="맑은 고딕"/>
                <a:cs typeface="맑은 고딕"/>
              </a:rPr>
              <a:t>캡쳐</a:t>
            </a:r>
            <a:r>
              <a:rPr sz="1800" u="heavy" spc="-11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1800" u="heavy" dirty="0">
                <a:solidFill>
                  <a:srgbClr val="FF0000"/>
                </a:solidFill>
                <a:latin typeface="맑은 고딕"/>
                <a:cs typeface="맑은 고딕"/>
              </a:rPr>
              <a:t>첨부는</a:t>
            </a:r>
            <a:r>
              <a:rPr sz="1800" u="heavy" spc="-9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1800" u="heavy" dirty="0">
                <a:solidFill>
                  <a:srgbClr val="FF0000"/>
                </a:solidFill>
                <a:latin typeface="맑은 고딕"/>
                <a:cs typeface="맑은 고딕"/>
              </a:rPr>
              <a:t>인정</a:t>
            </a:r>
            <a:r>
              <a:rPr sz="1800" u="heavy" spc="-100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1800" u="heavy" dirty="0">
                <a:solidFill>
                  <a:srgbClr val="FF0000"/>
                </a:solidFill>
                <a:latin typeface="맑은 고딕"/>
                <a:cs typeface="맑은 고딕"/>
              </a:rPr>
              <a:t>불가</a:t>
            </a:r>
            <a:r>
              <a:rPr sz="1800" spc="-95" dirty="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,</a:t>
            </a:r>
            <a:r>
              <a:rPr sz="1800" spc="-5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어학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성적표</a:t>
            </a:r>
            <a:r>
              <a:rPr sz="18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등	공식서류를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반드시 발급</a:t>
            </a:r>
            <a:r>
              <a:rPr sz="18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받은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후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스캔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하거나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맑은 고딕"/>
                <a:cs typeface="맑은 고딕"/>
              </a:rPr>
              <a:t>찍어서	첨부</a:t>
            </a:r>
            <a:r>
              <a:rPr sz="1800" spc="-9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1800" dirty="0">
                <a:solidFill>
                  <a:srgbClr val="424455"/>
                </a:solidFill>
                <a:latin typeface="Trebuchet MS"/>
                <a:cs typeface="Trebuchet MS"/>
              </a:rPr>
              <a:t>)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8155" y="2287523"/>
            <a:ext cx="6281928" cy="45704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57883" y="2385058"/>
            <a:ext cx="6062471" cy="43830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04366" y="6179058"/>
            <a:ext cx="2880360" cy="184785"/>
          </a:xfrm>
          <a:custGeom>
            <a:avLst/>
            <a:gdLst/>
            <a:ahLst/>
            <a:cxnLst/>
            <a:rect l="l" t="t" r="r" b="b"/>
            <a:pathLst>
              <a:path w="2880360" h="184785">
                <a:moveTo>
                  <a:pt x="0" y="30733"/>
                </a:moveTo>
                <a:lnTo>
                  <a:pt x="3253" y="16938"/>
                </a:lnTo>
                <a:lnTo>
                  <a:pt x="11973" y="6371"/>
                </a:lnTo>
                <a:lnTo>
                  <a:pt x="24603" y="608"/>
                </a:lnTo>
                <a:lnTo>
                  <a:pt x="2849626" y="0"/>
                </a:lnTo>
                <a:lnTo>
                  <a:pt x="2863438" y="3260"/>
                </a:lnTo>
                <a:lnTo>
                  <a:pt x="2873999" y="11990"/>
                </a:lnTo>
                <a:lnTo>
                  <a:pt x="2879752" y="24614"/>
                </a:lnTo>
                <a:lnTo>
                  <a:pt x="2880360" y="153669"/>
                </a:lnTo>
                <a:lnTo>
                  <a:pt x="2877106" y="167459"/>
                </a:lnTo>
                <a:lnTo>
                  <a:pt x="2868386" y="178028"/>
                </a:lnTo>
                <a:lnTo>
                  <a:pt x="2855756" y="183794"/>
                </a:lnTo>
                <a:lnTo>
                  <a:pt x="30734" y="184403"/>
                </a:lnTo>
                <a:lnTo>
                  <a:pt x="16921" y="181141"/>
                </a:lnTo>
                <a:lnTo>
                  <a:pt x="6360" y="172408"/>
                </a:lnTo>
                <a:lnTo>
                  <a:pt x="607" y="159786"/>
                </a:lnTo>
                <a:lnTo>
                  <a:pt x="0" y="30733"/>
                </a:lnTo>
                <a:close/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>
                <a:latin typeface="Trebuchet MS"/>
                <a:cs typeface="Trebuchet MS"/>
              </a:rPr>
              <a:t>4</a:t>
            </a:r>
            <a:r>
              <a:rPr dirty="0">
                <a:latin typeface="Trebuchet MS"/>
                <a:cs typeface="Trebuchet MS"/>
              </a:rPr>
              <a:t>) -</a:t>
            </a:r>
            <a:r>
              <a:rPr spc="-10" dirty="0">
                <a:latin typeface="Trebuchet MS"/>
                <a:cs typeface="Trebuchet MS"/>
              </a:rPr>
              <a:t> </a:t>
            </a:r>
            <a:r>
              <a:rPr dirty="0"/>
              <a:t>마일리지를</a:t>
            </a:r>
            <a:r>
              <a:rPr spc="-114" dirty="0"/>
              <a:t> </a:t>
            </a:r>
            <a:r>
              <a:rPr dirty="0"/>
              <a:t>등록하면</a:t>
            </a:r>
            <a:r>
              <a:rPr spc="-130" dirty="0"/>
              <a:t> </a:t>
            </a:r>
            <a:r>
              <a:rPr dirty="0">
                <a:solidFill>
                  <a:srgbClr val="FF0000"/>
                </a:solidFill>
              </a:rPr>
              <a:t>미인증</a:t>
            </a:r>
            <a:r>
              <a:rPr spc="-114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상태</a:t>
            </a:r>
            <a:r>
              <a:rPr dirty="0"/>
              <a:t>로</a:t>
            </a:r>
            <a:r>
              <a:rPr spc="-120" dirty="0"/>
              <a:t> </a:t>
            </a:r>
            <a:r>
              <a:rPr dirty="0"/>
              <a:t>등록이</a:t>
            </a:r>
            <a:r>
              <a:rPr spc="-114" dirty="0"/>
              <a:t> </a:t>
            </a:r>
            <a:r>
              <a:rPr dirty="0"/>
              <a:t>되며</a:t>
            </a:r>
            <a:r>
              <a:rPr dirty="0">
                <a:latin typeface="Trebuchet MS"/>
                <a:cs typeface="Trebuchet MS"/>
              </a:rPr>
              <a:t>,</a:t>
            </a:r>
          </a:p>
          <a:p>
            <a:pPr marL="469900">
              <a:lnSpc>
                <a:spcPts val="2385"/>
              </a:lnSpc>
            </a:pPr>
            <a:r>
              <a:rPr dirty="0"/>
              <a:t>담당자</a:t>
            </a:r>
            <a:r>
              <a:rPr spc="-120" dirty="0"/>
              <a:t> </a:t>
            </a:r>
            <a:r>
              <a:rPr dirty="0"/>
              <a:t>승인</a:t>
            </a:r>
            <a:r>
              <a:rPr spc="-120" dirty="0"/>
              <a:t> </a:t>
            </a:r>
            <a:r>
              <a:rPr dirty="0"/>
              <a:t>후</a:t>
            </a:r>
            <a:r>
              <a:rPr spc="-105" dirty="0"/>
              <a:t> </a:t>
            </a:r>
            <a:r>
              <a:rPr dirty="0"/>
              <a:t>해당</a:t>
            </a:r>
            <a:r>
              <a:rPr spc="-120" dirty="0"/>
              <a:t> </a:t>
            </a:r>
            <a:r>
              <a:rPr dirty="0"/>
              <a:t>마일리지</a:t>
            </a:r>
            <a:r>
              <a:rPr spc="-114" dirty="0"/>
              <a:t> </a:t>
            </a:r>
            <a:r>
              <a:rPr dirty="0"/>
              <a:t>점수가</a:t>
            </a:r>
            <a:r>
              <a:rPr spc="-120" dirty="0"/>
              <a:t> </a:t>
            </a:r>
            <a:r>
              <a:rPr dirty="0"/>
              <a:t>적립</a:t>
            </a:r>
            <a:r>
              <a:rPr spc="-114" dirty="0"/>
              <a:t> </a:t>
            </a:r>
            <a:r>
              <a:rPr dirty="0"/>
              <a:t>됨</a:t>
            </a:r>
            <a:r>
              <a:rPr spc="-5" dirty="0">
                <a:latin typeface="Trebuchet MS"/>
                <a:cs typeface="Trebuchet MS"/>
              </a:rPr>
              <a:t>(</a:t>
            </a:r>
            <a:r>
              <a:rPr dirty="0"/>
              <a:t>최대</a:t>
            </a:r>
            <a:r>
              <a:rPr spc="-105" dirty="0"/>
              <a:t> </a:t>
            </a:r>
            <a:r>
              <a:rPr dirty="0"/>
              <a:t>일주일소요</a:t>
            </a:r>
            <a:r>
              <a:rPr dirty="0">
                <a:latin typeface="Trebuchet MS"/>
                <a:cs typeface="Trebuchet MS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237" y="1509288"/>
            <a:ext cx="7389495" cy="1120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-</a:t>
            </a:r>
            <a:r>
              <a:rPr sz="2000" spc="-10" dirty="0">
                <a:solidFill>
                  <a:srgbClr val="424455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상단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총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인증건수</a:t>
            </a:r>
            <a:r>
              <a:rPr sz="2000" spc="-12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와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총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인증점수를</a:t>
            </a:r>
            <a:r>
              <a:rPr sz="2000" spc="-12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통하여</a:t>
            </a:r>
            <a:r>
              <a:rPr sz="2000" spc="-114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본인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누적</a:t>
            </a:r>
            <a:endParaRPr sz="2000">
              <a:latin typeface="맑은 고딕"/>
              <a:cs typeface="맑은 고딕"/>
            </a:endParaRPr>
          </a:p>
          <a:p>
            <a:pPr marL="194945">
              <a:lnSpc>
                <a:spcPct val="100000"/>
              </a:lnSpc>
            </a:pP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마일리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지</a:t>
            </a:r>
            <a:r>
              <a:rPr sz="2000" spc="-13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건수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와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점수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를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확인</a:t>
            </a:r>
            <a:r>
              <a:rPr sz="20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할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수</a:t>
            </a:r>
            <a:r>
              <a:rPr sz="20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있음</a:t>
            </a:r>
            <a:endParaRPr sz="2000">
              <a:latin typeface="맑은 고딕"/>
              <a:cs typeface="맑은 고딕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1700">
              <a:latin typeface="Times New Roman"/>
              <a:cs typeface="Times New Roman"/>
            </a:endParaRPr>
          </a:p>
          <a:p>
            <a:pPr marL="323215">
              <a:lnSpc>
                <a:spcPts val="2385"/>
              </a:lnSpc>
              <a:tabLst>
                <a:tab pos="4451985" algn="l"/>
              </a:tabLst>
            </a:pPr>
            <a:r>
              <a:rPr sz="2000" dirty="0">
                <a:latin typeface="Georgia"/>
                <a:cs typeface="Georgia"/>
              </a:rPr>
              <a:t>&lt;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맑은 고딕"/>
                <a:cs typeface="맑은 고딕"/>
              </a:rPr>
              <a:t>마일리지</a:t>
            </a:r>
            <a:r>
              <a:rPr sz="2000" spc="-240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인증</a:t>
            </a:r>
            <a:r>
              <a:rPr sz="2000" spc="-225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전</a:t>
            </a:r>
            <a:r>
              <a:rPr sz="2000" spc="-225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화면</a:t>
            </a:r>
            <a:r>
              <a:rPr sz="2000" spc="-225" dirty="0">
                <a:latin typeface="맑은 고딕"/>
                <a:cs typeface="맑은 고딕"/>
              </a:rPr>
              <a:t> </a:t>
            </a:r>
            <a:r>
              <a:rPr sz="2000" dirty="0">
                <a:latin typeface="Georgia"/>
                <a:cs typeface="Georgia"/>
              </a:rPr>
              <a:t>&gt;	&lt;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맑은 고딕"/>
                <a:cs typeface="맑은 고딕"/>
              </a:rPr>
              <a:t>마일리지</a:t>
            </a:r>
            <a:r>
              <a:rPr sz="2000" spc="-235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인증</a:t>
            </a:r>
            <a:r>
              <a:rPr sz="2000" spc="-225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후</a:t>
            </a:r>
            <a:r>
              <a:rPr sz="2000" spc="-215" dirty="0">
                <a:latin typeface="맑은 고딕"/>
                <a:cs typeface="맑은 고딕"/>
              </a:rPr>
              <a:t> </a:t>
            </a:r>
            <a:r>
              <a:rPr sz="2000" dirty="0">
                <a:latin typeface="맑은 고딕"/>
                <a:cs typeface="맑은 고딕"/>
              </a:rPr>
              <a:t>화면</a:t>
            </a:r>
            <a:r>
              <a:rPr sz="2000" spc="-225" dirty="0">
                <a:latin typeface="맑은 고딕"/>
                <a:cs typeface="맑은 고딕"/>
              </a:rPr>
              <a:t> </a:t>
            </a:r>
            <a:r>
              <a:rPr sz="2000" dirty="0">
                <a:latin typeface="Georgia"/>
                <a:cs typeface="Georgia"/>
              </a:rPr>
              <a:t>&gt;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8140" y="2692907"/>
            <a:ext cx="4251960" cy="3893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7868" y="2790444"/>
            <a:ext cx="4032885" cy="3674745"/>
          </a:xfrm>
          <a:custGeom>
            <a:avLst/>
            <a:gdLst/>
            <a:ahLst/>
            <a:cxnLst/>
            <a:rect l="l" t="t" r="r" b="b"/>
            <a:pathLst>
              <a:path w="4032885" h="3674745">
                <a:moveTo>
                  <a:pt x="0" y="3674364"/>
                </a:moveTo>
                <a:lnTo>
                  <a:pt x="4032504" y="3674364"/>
                </a:lnTo>
                <a:lnTo>
                  <a:pt x="4032504" y="0"/>
                </a:lnTo>
                <a:lnTo>
                  <a:pt x="0" y="0"/>
                </a:lnTo>
                <a:lnTo>
                  <a:pt x="0" y="3674364"/>
                </a:lnTo>
                <a:close/>
              </a:path>
            </a:pathLst>
          </a:custGeom>
          <a:solidFill>
            <a:srgbClr val="5C9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7868" y="2790444"/>
            <a:ext cx="4032504" cy="36743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0476" y="2683764"/>
            <a:ext cx="4251960" cy="3893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80203" y="2781300"/>
            <a:ext cx="4032885" cy="3674745"/>
          </a:xfrm>
          <a:custGeom>
            <a:avLst/>
            <a:gdLst/>
            <a:ahLst/>
            <a:cxnLst/>
            <a:rect l="l" t="t" r="r" b="b"/>
            <a:pathLst>
              <a:path w="4032884" h="3674745">
                <a:moveTo>
                  <a:pt x="0" y="3674364"/>
                </a:moveTo>
                <a:lnTo>
                  <a:pt x="4032504" y="3674364"/>
                </a:lnTo>
                <a:lnTo>
                  <a:pt x="4032504" y="0"/>
                </a:lnTo>
                <a:lnTo>
                  <a:pt x="0" y="0"/>
                </a:lnTo>
                <a:lnTo>
                  <a:pt x="0" y="3674364"/>
                </a:lnTo>
                <a:close/>
              </a:path>
            </a:pathLst>
          </a:custGeom>
          <a:solidFill>
            <a:srgbClr val="5C9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80203" y="2781300"/>
            <a:ext cx="4032504" cy="36743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65070" y="4449317"/>
            <a:ext cx="792480" cy="447040"/>
          </a:xfrm>
          <a:custGeom>
            <a:avLst/>
            <a:gdLst/>
            <a:ahLst/>
            <a:cxnLst/>
            <a:rect l="l" t="t" r="r" b="b"/>
            <a:pathLst>
              <a:path w="792479" h="447039">
                <a:moveTo>
                  <a:pt x="0" y="74421"/>
                </a:moveTo>
                <a:lnTo>
                  <a:pt x="11876" y="34035"/>
                </a:lnTo>
                <a:lnTo>
                  <a:pt x="42684" y="7070"/>
                </a:lnTo>
                <a:lnTo>
                  <a:pt x="718057" y="0"/>
                </a:lnTo>
                <a:lnTo>
                  <a:pt x="732565" y="1408"/>
                </a:lnTo>
                <a:lnTo>
                  <a:pt x="769281" y="20399"/>
                </a:lnTo>
                <a:lnTo>
                  <a:pt x="790166" y="55912"/>
                </a:lnTo>
                <a:lnTo>
                  <a:pt x="792480" y="372109"/>
                </a:lnTo>
                <a:lnTo>
                  <a:pt x="791071" y="386617"/>
                </a:lnTo>
                <a:lnTo>
                  <a:pt x="772080" y="423333"/>
                </a:lnTo>
                <a:lnTo>
                  <a:pt x="736567" y="444218"/>
                </a:lnTo>
                <a:lnTo>
                  <a:pt x="74422" y="446531"/>
                </a:lnTo>
                <a:lnTo>
                  <a:pt x="59914" y="445123"/>
                </a:lnTo>
                <a:lnTo>
                  <a:pt x="23198" y="426132"/>
                </a:lnTo>
                <a:lnTo>
                  <a:pt x="2313" y="390619"/>
                </a:lnTo>
                <a:lnTo>
                  <a:pt x="0" y="74421"/>
                </a:lnTo>
                <a:close/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97218" y="4463034"/>
            <a:ext cx="792480" cy="433070"/>
          </a:xfrm>
          <a:custGeom>
            <a:avLst/>
            <a:gdLst/>
            <a:ahLst/>
            <a:cxnLst/>
            <a:rect l="l" t="t" r="r" b="b"/>
            <a:pathLst>
              <a:path w="792479" h="433070">
                <a:moveTo>
                  <a:pt x="0" y="72136"/>
                </a:moveTo>
                <a:lnTo>
                  <a:pt x="12214" y="31928"/>
                </a:lnTo>
                <a:lnTo>
                  <a:pt x="43725" y="5797"/>
                </a:lnTo>
                <a:lnTo>
                  <a:pt x="720343" y="0"/>
                </a:lnTo>
                <a:lnTo>
                  <a:pt x="734835" y="1452"/>
                </a:lnTo>
                <a:lnTo>
                  <a:pt x="771206" y="20954"/>
                </a:lnTo>
                <a:lnTo>
                  <a:pt x="790932" y="57185"/>
                </a:lnTo>
                <a:lnTo>
                  <a:pt x="792479" y="360680"/>
                </a:lnTo>
                <a:lnTo>
                  <a:pt x="791027" y="375171"/>
                </a:lnTo>
                <a:lnTo>
                  <a:pt x="771525" y="411542"/>
                </a:lnTo>
                <a:lnTo>
                  <a:pt x="735294" y="431268"/>
                </a:lnTo>
                <a:lnTo>
                  <a:pt x="72135" y="432816"/>
                </a:lnTo>
                <a:lnTo>
                  <a:pt x="57644" y="431363"/>
                </a:lnTo>
                <a:lnTo>
                  <a:pt x="21273" y="411861"/>
                </a:lnTo>
                <a:lnTo>
                  <a:pt x="1547" y="375630"/>
                </a:lnTo>
                <a:lnTo>
                  <a:pt x="0" y="72136"/>
                </a:lnTo>
                <a:close/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016877" y="4566832"/>
            <a:ext cx="1536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55770" y="2416301"/>
            <a:ext cx="647700" cy="216535"/>
          </a:xfrm>
          <a:custGeom>
            <a:avLst/>
            <a:gdLst/>
            <a:ahLst/>
            <a:cxnLst/>
            <a:rect l="l" t="t" r="r" b="b"/>
            <a:pathLst>
              <a:path w="647700" h="216535">
                <a:moveTo>
                  <a:pt x="539495" y="0"/>
                </a:moveTo>
                <a:lnTo>
                  <a:pt x="539495" y="54101"/>
                </a:lnTo>
                <a:lnTo>
                  <a:pt x="0" y="54101"/>
                </a:lnTo>
                <a:lnTo>
                  <a:pt x="0" y="162306"/>
                </a:lnTo>
                <a:lnTo>
                  <a:pt x="539495" y="162306"/>
                </a:lnTo>
                <a:lnTo>
                  <a:pt x="539495" y="216408"/>
                </a:lnTo>
                <a:lnTo>
                  <a:pt x="647700" y="108203"/>
                </a:lnTo>
                <a:lnTo>
                  <a:pt x="539495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55770" y="2416301"/>
            <a:ext cx="647700" cy="216535"/>
          </a:xfrm>
          <a:custGeom>
            <a:avLst/>
            <a:gdLst/>
            <a:ahLst/>
            <a:cxnLst/>
            <a:rect l="l" t="t" r="r" b="b"/>
            <a:pathLst>
              <a:path w="647700" h="216535">
                <a:moveTo>
                  <a:pt x="0" y="54101"/>
                </a:moveTo>
                <a:lnTo>
                  <a:pt x="539495" y="54101"/>
                </a:lnTo>
                <a:lnTo>
                  <a:pt x="539495" y="0"/>
                </a:lnTo>
                <a:lnTo>
                  <a:pt x="647700" y="108203"/>
                </a:lnTo>
                <a:lnTo>
                  <a:pt x="539495" y="216408"/>
                </a:lnTo>
                <a:lnTo>
                  <a:pt x="539495" y="162306"/>
                </a:lnTo>
                <a:lnTo>
                  <a:pt x="0" y="162306"/>
                </a:lnTo>
                <a:lnTo>
                  <a:pt x="0" y="54101"/>
                </a:lnTo>
                <a:close/>
              </a:path>
            </a:pathLst>
          </a:custGeom>
          <a:ln w="19812">
            <a:solidFill>
              <a:srgbClr val="3A3A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5142" y="815995"/>
            <a:ext cx="7865745" cy="156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5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)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등록된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마일리지가</a:t>
            </a:r>
            <a:r>
              <a:rPr sz="2000" spc="-13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이상이</a:t>
            </a:r>
            <a:r>
              <a:rPr sz="2000" spc="-114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있을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시</a:t>
            </a:r>
            <a:r>
              <a:rPr sz="2000" spc="-5" dirty="0">
                <a:solidFill>
                  <a:srgbClr val="424455"/>
                </a:solidFill>
                <a:latin typeface="Trebuchet MS"/>
                <a:cs typeface="Trebuchet MS"/>
              </a:rPr>
              <a:t>,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담당자는</a:t>
            </a:r>
            <a:r>
              <a:rPr sz="2000" spc="-13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보류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처리를</a:t>
            </a:r>
            <a:endParaRPr sz="2000">
              <a:latin typeface="맑은 고딕"/>
              <a:cs typeface="맑은 고딕"/>
            </a:endParaRPr>
          </a:p>
          <a:p>
            <a:pPr marL="317500">
              <a:lnSpc>
                <a:spcPct val="100000"/>
              </a:lnSpc>
            </a:pP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할</a:t>
            </a:r>
            <a:r>
              <a:rPr sz="20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수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있으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며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학생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은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우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측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보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류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탭</a:t>
            </a:r>
            <a:r>
              <a:rPr sz="20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클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릭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에서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보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류</a:t>
            </a:r>
            <a:r>
              <a:rPr sz="2000" spc="-11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사유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를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확인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후</a:t>
            </a:r>
            <a:endParaRPr sz="2000">
              <a:latin typeface="맑은 고딕"/>
              <a:cs typeface="맑은 고딕"/>
            </a:endParaRPr>
          </a:p>
          <a:p>
            <a:pPr marL="317500">
              <a:lnSpc>
                <a:spcPct val="100000"/>
              </a:lnSpc>
            </a:pP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수정해서</a:t>
            </a:r>
            <a:r>
              <a:rPr sz="2000" spc="-114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재등록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할</a:t>
            </a:r>
            <a:r>
              <a:rPr sz="2000" spc="-120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수</a:t>
            </a:r>
            <a:r>
              <a:rPr sz="2000" spc="-105" dirty="0">
                <a:solidFill>
                  <a:srgbClr val="424455"/>
                </a:solidFill>
                <a:latin typeface="맑은 고딕"/>
                <a:cs typeface="맑은 고딕"/>
              </a:rPr>
              <a:t> </a:t>
            </a:r>
            <a:r>
              <a:rPr sz="2000" dirty="0">
                <a:solidFill>
                  <a:srgbClr val="424455"/>
                </a:solidFill>
                <a:latin typeface="맑은 고딕"/>
                <a:cs typeface="맑은 고딕"/>
              </a:rPr>
              <a:t>있</a:t>
            </a:r>
            <a:r>
              <a:rPr sz="2000" spc="-5" dirty="0">
                <a:solidFill>
                  <a:srgbClr val="424455"/>
                </a:solidFill>
                <a:latin typeface="맑은 고딕"/>
                <a:cs typeface="맑은 고딕"/>
              </a:rPr>
              <a:t>음</a:t>
            </a:r>
            <a:r>
              <a:rPr sz="2000" dirty="0">
                <a:solidFill>
                  <a:srgbClr val="424455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2450">
              <a:latin typeface="Times New Roman"/>
              <a:cs typeface="Times New Roman"/>
            </a:endParaRPr>
          </a:p>
          <a:p>
            <a:pPr marL="507365">
              <a:lnSpc>
                <a:spcPct val="100000"/>
              </a:lnSpc>
              <a:tabLst>
                <a:tab pos="4422140" algn="l"/>
              </a:tabLst>
            </a:pPr>
            <a:r>
              <a:rPr sz="2000" dirty="0">
                <a:latin typeface="Georgia"/>
                <a:cs typeface="Georgia"/>
              </a:rPr>
              <a:t>&lt; </a:t>
            </a:r>
            <a:r>
              <a:rPr sz="2000" dirty="0">
                <a:latin typeface="맑은 고딕"/>
                <a:cs typeface="맑은 고딕"/>
              </a:rPr>
              <a:t>마일리지</a:t>
            </a:r>
            <a:r>
              <a:rPr sz="2000" spc="-235" dirty="0">
                <a:latin typeface="맑은 고딕"/>
                <a:cs typeface="맑은 고딕"/>
              </a:rPr>
              <a:t> </a:t>
            </a:r>
            <a:r>
              <a:rPr sz="2000" spc="-5" dirty="0">
                <a:latin typeface="맑은 고딕"/>
                <a:cs typeface="맑은 고딕"/>
              </a:rPr>
              <a:t>보류화</a:t>
            </a:r>
            <a:r>
              <a:rPr sz="2000" dirty="0">
                <a:latin typeface="맑은 고딕"/>
                <a:cs typeface="맑은 고딕"/>
              </a:rPr>
              <a:t>면</a:t>
            </a:r>
            <a:r>
              <a:rPr sz="2000" spc="-240" dirty="0">
                <a:latin typeface="맑은 고딕"/>
                <a:cs typeface="맑은 고딕"/>
              </a:rPr>
              <a:t> </a:t>
            </a:r>
            <a:r>
              <a:rPr sz="2000" dirty="0">
                <a:latin typeface="Georgia"/>
                <a:cs typeface="Georgia"/>
              </a:rPr>
              <a:t>&gt;	</a:t>
            </a:r>
            <a:r>
              <a:rPr sz="3000" baseline="1388" dirty="0">
                <a:latin typeface="Georgia"/>
                <a:cs typeface="Georgia"/>
              </a:rPr>
              <a:t>&lt;</a:t>
            </a:r>
            <a:r>
              <a:rPr sz="3000" spc="7" baseline="1388" dirty="0">
                <a:latin typeface="Georgia"/>
                <a:cs typeface="Georgia"/>
              </a:rPr>
              <a:t> </a:t>
            </a:r>
            <a:r>
              <a:rPr sz="3000" baseline="1388" dirty="0">
                <a:latin typeface="맑은 고딕"/>
                <a:cs typeface="맑은 고딕"/>
              </a:rPr>
              <a:t>마일리지</a:t>
            </a:r>
            <a:r>
              <a:rPr sz="3000" spc="-352" baseline="1388" dirty="0">
                <a:latin typeface="맑은 고딕"/>
                <a:cs typeface="맑은 고딕"/>
              </a:rPr>
              <a:t> </a:t>
            </a:r>
            <a:r>
              <a:rPr sz="3000" baseline="1388" dirty="0">
                <a:latin typeface="맑은 고딕"/>
                <a:cs typeface="맑은 고딕"/>
              </a:rPr>
              <a:t>보류</a:t>
            </a:r>
            <a:r>
              <a:rPr sz="3000" spc="-337" baseline="1388" dirty="0">
                <a:latin typeface="맑은 고딕"/>
                <a:cs typeface="맑은 고딕"/>
              </a:rPr>
              <a:t> </a:t>
            </a:r>
            <a:r>
              <a:rPr sz="3000" baseline="1388" dirty="0">
                <a:latin typeface="맑은 고딕"/>
                <a:cs typeface="맑은 고딕"/>
              </a:rPr>
              <a:t>재등록</a:t>
            </a:r>
            <a:r>
              <a:rPr sz="3000" spc="-352" baseline="1388" dirty="0">
                <a:latin typeface="맑은 고딕"/>
                <a:cs typeface="맑은 고딕"/>
              </a:rPr>
              <a:t> </a:t>
            </a:r>
            <a:r>
              <a:rPr sz="3000" baseline="1388" dirty="0">
                <a:latin typeface="맑은 고딕"/>
                <a:cs typeface="맑은 고딕"/>
              </a:rPr>
              <a:t>화면</a:t>
            </a:r>
            <a:r>
              <a:rPr sz="3000" spc="-337" baseline="1388" dirty="0">
                <a:latin typeface="맑은 고딕"/>
                <a:cs typeface="맑은 고딕"/>
              </a:rPr>
              <a:t> </a:t>
            </a:r>
            <a:r>
              <a:rPr sz="3000" baseline="1388" dirty="0">
                <a:latin typeface="Georgia"/>
                <a:cs typeface="Georgia"/>
              </a:rPr>
              <a:t>&gt;</a:t>
            </a:r>
            <a:endParaRPr sz="3000" baseline="1388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6511" y="2417064"/>
            <a:ext cx="4242816" cy="4099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6240" y="2514600"/>
            <a:ext cx="4023360" cy="3880485"/>
          </a:xfrm>
          <a:custGeom>
            <a:avLst/>
            <a:gdLst/>
            <a:ahLst/>
            <a:cxnLst/>
            <a:rect l="l" t="t" r="r" b="b"/>
            <a:pathLst>
              <a:path w="4023360" h="3880485">
                <a:moveTo>
                  <a:pt x="0" y="3880104"/>
                </a:moveTo>
                <a:lnTo>
                  <a:pt x="4023360" y="3880104"/>
                </a:lnTo>
                <a:lnTo>
                  <a:pt x="4023360" y="0"/>
                </a:lnTo>
                <a:lnTo>
                  <a:pt x="0" y="0"/>
                </a:lnTo>
                <a:lnTo>
                  <a:pt x="0" y="3880104"/>
                </a:lnTo>
                <a:close/>
              </a:path>
            </a:pathLst>
          </a:custGeom>
          <a:solidFill>
            <a:srgbClr val="5C9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6240" y="2514600"/>
            <a:ext cx="4023360" cy="3880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96967" y="3570732"/>
            <a:ext cx="3883151" cy="29458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06696" y="3668267"/>
            <a:ext cx="3663950" cy="2726690"/>
          </a:xfrm>
          <a:custGeom>
            <a:avLst/>
            <a:gdLst/>
            <a:ahLst/>
            <a:cxnLst/>
            <a:rect l="l" t="t" r="r" b="b"/>
            <a:pathLst>
              <a:path w="3663950" h="2726690">
                <a:moveTo>
                  <a:pt x="0" y="2726435"/>
                </a:moveTo>
                <a:lnTo>
                  <a:pt x="3663696" y="2726435"/>
                </a:lnTo>
                <a:lnTo>
                  <a:pt x="3663696" y="0"/>
                </a:lnTo>
                <a:lnTo>
                  <a:pt x="0" y="0"/>
                </a:lnTo>
                <a:lnTo>
                  <a:pt x="0" y="2726435"/>
                </a:lnTo>
                <a:close/>
              </a:path>
            </a:pathLst>
          </a:custGeom>
          <a:solidFill>
            <a:srgbClr val="5C92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06696" y="3668267"/>
            <a:ext cx="3663696" cy="27264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40685" y="4277105"/>
            <a:ext cx="792480" cy="431800"/>
          </a:xfrm>
          <a:custGeom>
            <a:avLst/>
            <a:gdLst/>
            <a:ahLst/>
            <a:cxnLst/>
            <a:rect l="l" t="t" r="r" b="b"/>
            <a:pathLst>
              <a:path w="792480" h="431800">
                <a:moveTo>
                  <a:pt x="0" y="71882"/>
                </a:moveTo>
                <a:lnTo>
                  <a:pt x="12249" y="31688"/>
                </a:lnTo>
                <a:lnTo>
                  <a:pt x="43837" y="5659"/>
                </a:lnTo>
                <a:lnTo>
                  <a:pt x="720597" y="0"/>
                </a:lnTo>
                <a:lnTo>
                  <a:pt x="735091" y="1456"/>
                </a:lnTo>
                <a:lnTo>
                  <a:pt x="771423" y="21012"/>
                </a:lnTo>
                <a:lnTo>
                  <a:pt x="791010" y="57325"/>
                </a:lnTo>
                <a:lnTo>
                  <a:pt x="792480" y="359410"/>
                </a:lnTo>
                <a:lnTo>
                  <a:pt x="791023" y="373903"/>
                </a:lnTo>
                <a:lnTo>
                  <a:pt x="771467" y="410235"/>
                </a:lnTo>
                <a:lnTo>
                  <a:pt x="735154" y="429822"/>
                </a:lnTo>
                <a:lnTo>
                  <a:pt x="71881" y="431292"/>
                </a:lnTo>
                <a:lnTo>
                  <a:pt x="57388" y="429835"/>
                </a:lnTo>
                <a:lnTo>
                  <a:pt x="21056" y="410279"/>
                </a:lnTo>
                <a:lnTo>
                  <a:pt x="1469" y="373966"/>
                </a:lnTo>
                <a:lnTo>
                  <a:pt x="0" y="71882"/>
                </a:lnTo>
                <a:close/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911090" y="5712714"/>
            <a:ext cx="3456940" cy="433070"/>
          </a:xfrm>
          <a:custGeom>
            <a:avLst/>
            <a:gdLst/>
            <a:ahLst/>
            <a:cxnLst/>
            <a:rect l="l" t="t" r="r" b="b"/>
            <a:pathLst>
              <a:path w="3456940" h="433070">
                <a:moveTo>
                  <a:pt x="0" y="72136"/>
                </a:moveTo>
                <a:lnTo>
                  <a:pt x="12214" y="31944"/>
                </a:lnTo>
                <a:lnTo>
                  <a:pt x="43725" y="5803"/>
                </a:lnTo>
                <a:lnTo>
                  <a:pt x="3384295" y="0"/>
                </a:lnTo>
                <a:lnTo>
                  <a:pt x="3398787" y="1453"/>
                </a:lnTo>
                <a:lnTo>
                  <a:pt x="3435158" y="20968"/>
                </a:lnTo>
                <a:lnTo>
                  <a:pt x="3454884" y="57196"/>
                </a:lnTo>
                <a:lnTo>
                  <a:pt x="3456432" y="360680"/>
                </a:lnTo>
                <a:lnTo>
                  <a:pt x="3454979" y="375160"/>
                </a:lnTo>
                <a:lnTo>
                  <a:pt x="3435477" y="411528"/>
                </a:lnTo>
                <a:lnTo>
                  <a:pt x="3399246" y="431267"/>
                </a:lnTo>
                <a:lnTo>
                  <a:pt x="72136" y="432816"/>
                </a:lnTo>
                <a:lnTo>
                  <a:pt x="57644" y="431362"/>
                </a:lnTo>
                <a:lnTo>
                  <a:pt x="21273" y="411847"/>
                </a:lnTo>
                <a:lnTo>
                  <a:pt x="1547" y="375619"/>
                </a:lnTo>
                <a:lnTo>
                  <a:pt x="0" y="72136"/>
                </a:lnTo>
                <a:close/>
              </a:path>
            </a:pathLst>
          </a:custGeom>
          <a:ln w="198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89347" y="2389632"/>
            <a:ext cx="3890772" cy="13289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99076" y="2487167"/>
            <a:ext cx="3671316" cy="11094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42938" y="2529077"/>
            <a:ext cx="647700" cy="361315"/>
          </a:xfrm>
          <a:custGeom>
            <a:avLst/>
            <a:gdLst/>
            <a:ahLst/>
            <a:cxnLst/>
            <a:rect l="l" t="t" r="r" b="b"/>
            <a:pathLst>
              <a:path w="647700" h="361314">
                <a:moveTo>
                  <a:pt x="0" y="60198"/>
                </a:moveTo>
                <a:lnTo>
                  <a:pt x="14333" y="21183"/>
                </a:lnTo>
                <a:lnTo>
                  <a:pt x="49957" y="865"/>
                </a:lnTo>
                <a:lnTo>
                  <a:pt x="587501" y="0"/>
                </a:lnTo>
                <a:lnTo>
                  <a:pt x="601901" y="1729"/>
                </a:lnTo>
                <a:lnTo>
                  <a:pt x="635912" y="24388"/>
                </a:lnTo>
                <a:lnTo>
                  <a:pt x="647700" y="300989"/>
                </a:lnTo>
                <a:lnTo>
                  <a:pt x="645970" y="315389"/>
                </a:lnTo>
                <a:lnTo>
                  <a:pt x="623311" y="349400"/>
                </a:lnTo>
                <a:lnTo>
                  <a:pt x="60197" y="361188"/>
                </a:lnTo>
                <a:lnTo>
                  <a:pt x="45798" y="359458"/>
                </a:lnTo>
                <a:lnTo>
                  <a:pt x="11787" y="336799"/>
                </a:lnTo>
                <a:lnTo>
                  <a:pt x="0" y="60198"/>
                </a:lnTo>
                <a:close/>
              </a:path>
            </a:pathLst>
          </a:custGeom>
          <a:ln w="1981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69864" y="4853940"/>
            <a:ext cx="1945005" cy="143510"/>
          </a:xfrm>
          <a:custGeom>
            <a:avLst/>
            <a:gdLst/>
            <a:ahLst/>
            <a:cxnLst/>
            <a:rect l="l" t="t" r="r" b="b"/>
            <a:pathLst>
              <a:path w="1945004" h="143510">
                <a:moveTo>
                  <a:pt x="0" y="143256"/>
                </a:moveTo>
                <a:lnTo>
                  <a:pt x="1944624" y="143256"/>
                </a:lnTo>
                <a:lnTo>
                  <a:pt x="1944624" y="0"/>
                </a:lnTo>
                <a:lnTo>
                  <a:pt x="0" y="0"/>
                </a:lnTo>
                <a:lnTo>
                  <a:pt x="0" y="1432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8077200" cy="2462213"/>
          </a:xfrm>
        </p:spPr>
        <p:txBody>
          <a:bodyPr/>
          <a:lstStyle/>
          <a:p>
            <a:r>
              <a:rPr lang="ko-KR" altLang="en-US" dirty="0" smtClean="0"/>
              <a:t>여기부터는 장학신청 기간부터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&lt;&lt;</a:t>
            </a:r>
            <a:r>
              <a:rPr lang="ko-KR" altLang="en-US" dirty="0" smtClean="0"/>
              <a:t>장학신청버튼</a:t>
            </a:r>
            <a:r>
              <a:rPr lang="en-US" altLang="ko-KR" dirty="0" smtClean="0"/>
              <a:t>&gt;&gt;</a:t>
            </a:r>
            <a:r>
              <a:rPr lang="ko-KR" altLang="en-US" dirty="0" smtClean="0"/>
              <a:t>이 생성되고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 모든 신청이 완료됩니다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혼돈하지 말아주세요</a:t>
            </a:r>
            <a:r>
              <a:rPr lang="en-US" altLang="ko-KR" dirty="0" smtClean="0"/>
              <a:t>~~</a:t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*</a:t>
            </a:r>
            <a:r>
              <a:rPr lang="ko-KR" altLang="en-US" b="1" dirty="0" err="1" smtClean="0">
                <a:solidFill>
                  <a:srgbClr val="C00000"/>
                </a:solidFill>
              </a:rPr>
              <a:t>마일리지</a:t>
            </a:r>
            <a:r>
              <a:rPr lang="ko-KR" altLang="en-US" b="1" dirty="0" smtClean="0">
                <a:solidFill>
                  <a:srgbClr val="C00000"/>
                </a:solidFill>
              </a:rPr>
              <a:t> 장학신청 기간</a:t>
            </a:r>
            <a:r>
              <a:rPr lang="en-US" altLang="ko-KR" b="1" dirty="0" smtClean="0">
                <a:solidFill>
                  <a:srgbClr val="C00000"/>
                </a:solidFill>
              </a:rPr>
              <a:t>: </a:t>
            </a:r>
            <a:r>
              <a:rPr lang="en-US" altLang="ko-KR" b="1" dirty="0" smtClean="0">
                <a:solidFill>
                  <a:srgbClr val="C00000"/>
                </a:solidFill>
              </a:rPr>
              <a:t>2021</a:t>
            </a:r>
            <a:r>
              <a:rPr lang="ko-KR" altLang="en-US" b="1" dirty="0" smtClean="0">
                <a:solidFill>
                  <a:srgbClr val="C00000"/>
                </a:solidFill>
              </a:rPr>
              <a:t>년 </a:t>
            </a:r>
            <a:r>
              <a:rPr lang="en-US" altLang="ko-KR" b="1" dirty="0" smtClean="0">
                <a:solidFill>
                  <a:srgbClr val="C00000"/>
                </a:solidFill>
              </a:rPr>
              <a:t>05</a:t>
            </a:r>
            <a:r>
              <a:rPr lang="ko-KR" altLang="en-US" b="1" dirty="0" smtClean="0">
                <a:solidFill>
                  <a:srgbClr val="C00000"/>
                </a:solidFill>
              </a:rPr>
              <a:t>월 </a:t>
            </a:r>
            <a:r>
              <a:rPr lang="en-US" altLang="ko-KR" b="1" dirty="0" smtClean="0">
                <a:solidFill>
                  <a:srgbClr val="C00000"/>
                </a:solidFill>
              </a:rPr>
              <a:t>01</a:t>
            </a:r>
            <a:r>
              <a:rPr lang="ko-KR" altLang="en-US" b="1" dirty="0" smtClean="0">
                <a:solidFill>
                  <a:srgbClr val="C00000"/>
                </a:solidFill>
              </a:rPr>
              <a:t>일</a:t>
            </a:r>
            <a:r>
              <a:rPr lang="en-US" altLang="ko-KR" b="1" dirty="0" smtClean="0">
                <a:solidFill>
                  <a:srgbClr val="C00000"/>
                </a:solidFill>
              </a:rPr>
              <a:t>~ 2017</a:t>
            </a:r>
            <a:r>
              <a:rPr lang="ko-KR" altLang="en-US" b="1" dirty="0" smtClean="0">
                <a:solidFill>
                  <a:srgbClr val="C00000"/>
                </a:solidFill>
              </a:rPr>
              <a:t>년 </a:t>
            </a:r>
            <a:r>
              <a:rPr lang="en-US" altLang="ko-KR" b="1" dirty="0" smtClean="0">
                <a:solidFill>
                  <a:srgbClr val="C00000"/>
                </a:solidFill>
              </a:rPr>
              <a:t>07</a:t>
            </a:r>
            <a:r>
              <a:rPr lang="ko-KR" altLang="en-US" b="1" dirty="0" smtClean="0">
                <a:solidFill>
                  <a:srgbClr val="C00000"/>
                </a:solidFill>
              </a:rPr>
              <a:t>월 </a:t>
            </a:r>
            <a:r>
              <a:rPr lang="en-US" altLang="ko-KR" b="1" dirty="0" smtClean="0">
                <a:solidFill>
                  <a:srgbClr val="C00000"/>
                </a:solidFill>
              </a:rPr>
              <a:t>09</a:t>
            </a:r>
            <a:r>
              <a:rPr lang="ko-KR" altLang="en-US" b="1" dirty="0" smtClean="0">
                <a:solidFill>
                  <a:srgbClr val="C00000"/>
                </a:solidFill>
              </a:rPr>
              <a:t>일 </a:t>
            </a:r>
            <a:r>
              <a:rPr lang="en-US" altLang="ko-KR" b="1" dirty="0" smtClean="0">
                <a:solidFill>
                  <a:srgbClr val="C00000"/>
                </a:solidFill>
              </a:rPr>
              <a:t/>
            </a:r>
            <a:br>
              <a:rPr lang="en-US" altLang="ko-KR" b="1" dirty="0" smtClean="0">
                <a:solidFill>
                  <a:srgbClr val="C00000"/>
                </a:solidFill>
              </a:rPr>
            </a:br>
            <a:r>
              <a:rPr lang="en-US" altLang="ko-KR" b="1" dirty="0">
                <a:solidFill>
                  <a:srgbClr val="C00000"/>
                </a:solidFill>
              </a:rPr>
              <a:t/>
            </a:r>
            <a:br>
              <a:rPr lang="en-US" altLang="ko-KR" b="1" dirty="0">
                <a:solidFill>
                  <a:srgbClr val="C00000"/>
                </a:solidFill>
              </a:rPr>
            </a:br>
            <a:r>
              <a:rPr lang="ko-KR" altLang="en-US" b="1" dirty="0" smtClean="0">
                <a:solidFill>
                  <a:srgbClr val="C00000"/>
                </a:solidFill>
              </a:rPr>
              <a:t>신청기간에 </a:t>
            </a:r>
            <a:r>
              <a:rPr lang="ko-KR" altLang="en-US" dirty="0" smtClean="0"/>
              <a:t>본인 계좌 </a:t>
            </a:r>
            <a:r>
              <a:rPr lang="ko-KR" altLang="en-US" dirty="0" err="1" smtClean="0"/>
              <a:t>은행명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계좌번호 적어주세요</a:t>
            </a:r>
            <a:r>
              <a:rPr lang="en-US" altLang="ko-KR" dirty="0" smtClean="0"/>
              <a:t>~!!!! </a:t>
            </a:r>
            <a:endParaRPr lang="ko-KR" altLang="en-US" dirty="0"/>
          </a:p>
        </p:txBody>
      </p:sp>
      <p:sp>
        <p:nvSpPr>
          <p:cNvPr id="3" name="포인트가 5개인 별 2"/>
          <p:cNvSpPr/>
          <p:nvPr/>
        </p:nvSpPr>
        <p:spPr>
          <a:xfrm>
            <a:off x="685800" y="1371600"/>
            <a:ext cx="762000" cy="6096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30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2445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276</Words>
  <Application>Microsoft Office PowerPoint</Application>
  <PresentationFormat>화면 슬라이드 쇼(4:3)</PresentationFormat>
  <Paragraphs>48</Paragraphs>
  <Slides>11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굴림</vt:lpstr>
      <vt:lpstr>맑은 고딕</vt:lpstr>
      <vt:lpstr>Calibri</vt:lpstr>
      <vt:lpstr>Georgia</vt:lpstr>
      <vt:lpstr>Times New Roman</vt:lpstr>
      <vt:lpstr>Trebuchet MS</vt:lpstr>
      <vt:lpstr>Office Theme</vt:lpstr>
      <vt:lpstr>PowerPoint 프레젠테이션</vt:lpstr>
      <vt:lpstr>학생경력관리제도(마일리지)</vt:lpstr>
      <vt:lpstr>PowerPoint 프레젠테이션</vt:lpstr>
      <vt:lpstr>PowerPoint 프레젠테이션</vt:lpstr>
      <vt:lpstr>PowerPoint 프레젠테이션</vt:lpstr>
      <vt:lpstr>PowerPoint 프레젠테이션</vt:lpstr>
      <vt:lpstr>4) - 마일리지를 등록하면 미인증 상태로 등록이 되며, 담당자 승인 후 해당 마일리지 점수가 적립 됨(최대 일주일소요)</vt:lpstr>
      <vt:lpstr>PowerPoint 프레젠테이션</vt:lpstr>
      <vt:lpstr>여기부터는 장학신청 기간부터  &lt;&lt;장학신청버튼&gt;&gt;이 생성되고, 모든 신청이 완료됩니다.   혼돈하지 말아주세요~~  *마일리지 장학신청 기간: 2021년 05월 01일~ 2017년 07월 09일   신청기간에 본인 계좌 은행명, 계좌번호 적어주세요~!!!! 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학생경력 관리제도               (마일리지) 매뉴얼</dc:title>
  <dc:creator>SYU</dc:creator>
  <cp:lastModifiedBy>syu</cp:lastModifiedBy>
  <cp:revision>8</cp:revision>
  <dcterms:created xsi:type="dcterms:W3CDTF">2017-03-14T15:40:04Z</dcterms:created>
  <dcterms:modified xsi:type="dcterms:W3CDTF">2021-03-02T00:40:31Z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2016-09-02T00:00:00Z</vt:filetime>
  </property>
  <property fmtid="{D5CDD505-2E9C-101B-9397-08002B2CF9AE}" pid="3" name="LastSaved">
    <vt:filetime>2017-03-14T00:00:00Z</vt:filetime>
  </property>
</Properties>
</file>