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304" r:id="rId30"/>
    <p:sldId id="290" r:id="rId31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EFF8FF"/>
    <a:srgbClr val="F3FAFF"/>
    <a:srgbClr val="DDF0FF"/>
    <a:srgbClr val="F2F2F2"/>
    <a:srgbClr val="FCFCFC"/>
    <a:srgbClr val="0594FF"/>
    <a:srgbClr val="E4EDF8"/>
    <a:srgbClr val="CDDEF3"/>
    <a:srgbClr val="A0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2021-02-25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afe.naver.com/hellodc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2073623" y="2492896"/>
            <a:ext cx="5758754" cy="1487568"/>
            <a:chOff x="2127946" y="2290235"/>
            <a:chExt cx="5758754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2298727" y="2439340"/>
              <a:ext cx="5417192" cy="1189358"/>
              <a:chOff x="414858" y="2328242"/>
              <a:chExt cx="5417192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20017" y="2353535"/>
                <a:ext cx="5206875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대학생 청소년교육지원장학금</a:t>
                </a: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160251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108713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38436" y="1312193"/>
            <a:ext cx="3275256" cy="1126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(11,150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97194" y="1312193"/>
            <a:ext cx="3523722" cy="13423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위치기반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(GPS)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64557"/>
              </p:ext>
            </p:extLst>
          </p:nvPr>
        </p:nvGraphicFramePr>
        <p:xfrm>
          <a:off x="934543" y="3789039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157192"/>
            <a:ext cx="8888972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분 단위 활동시간 입력 가능함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월별 총 활동 시간에 따라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최종 활동 인정시간 및 장학금 지급금액 변동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인정되지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및 활동기관 사유는 예외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459833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38436" y="1312193"/>
            <a:ext cx="8640507" cy="28073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멘티를 중심으로 교과목 학습지도 및 예체능 지도 등 특기적성 교육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진로지도 및 고민상담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자기주도 학습법 및 학습 동기부여 활동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간 무료 화상 프로그램을 활용한 온라인 멘토링 진행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멘토링 시작시간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화면과 멘토링 진행 중 화면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캡처하여 출근부 등록 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증빙자료 업로드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meet,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중 음성 녹음 또는 영상 녹화로 대체 증빙 가능하며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증빙자료 미비 시 출근부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근로기관 업무보조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단순노무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436" y="4898264"/>
            <a:ext cx="5581977" cy="781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대학탐방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문화체험 등의 특별활동은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담당자의 승인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하에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반드시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근로기관 소속의 청소년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8379217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업무스케줄 등록까지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청소년교육지원장학금 커뮤니티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  <a:hlinkClick r:id="rId4"/>
              </a:rPr>
              <a:t>http://cafe.naver.com/hellodcg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멘토는 재단의 출근부 앱을 이용하여 반드시 멘토 본인이 활동 후 즉시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3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900618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5277"/>
              </p:ext>
            </p:extLst>
          </p:nvPr>
        </p:nvGraphicFramePr>
        <p:xfrm>
          <a:off x="776537" y="1422299"/>
          <a:ext cx="8352927" cy="2583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하지 않았거나 할 수 없음에도 불구하고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한 것처럼 출근부를 작성 및 입력한 경우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중단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en-US" altLang="ko-KR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및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실질적으로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실시한 시간과 출근부 상 작성 및 입력한 시간이 상이한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근로 중단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en-US" altLang="ko-KR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en-US" altLang="ko-KR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대리근로의 경우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대리근로자도 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참여 제한</a:t>
                      </a:r>
                      <a:r>
                        <a:rPr lang="en-US" altLang="ko-KR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endParaRPr lang="ko-KR" altLang="en-US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장학생이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근로를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600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776537" y="4019516"/>
            <a:ext cx="8297464" cy="658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부정근로의 주체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또는 활동기관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 본인의 부정근로 사실을 재단에 신고한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해당 주체를 참여 제한 대상에서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제외 가능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280519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507457" cy="345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근로장학사업과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참여 학생은 국가근로장학금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장학금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3200" b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  <a:endParaRPr lang="en-US" altLang="ko-KR" sz="20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멘토링은 꿈을 이루는 과정에서 어떤 의미가 있는가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멘토링 활동을 통해 무엇을 얻을 것인가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4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 성장계획수립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함께 유익한 맞춤형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근로기관 담당자와 대화를 많이 하여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4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 성장계획수립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  <a:endParaRPr lang="en-US" altLang="ko-KR" sz="20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2000" b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후 잘하고 있는 점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멘토 역량별로 끊임없이 검토한다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멘티와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멘토링을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멘토링을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멘토링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멘토링 실시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  <a:endParaRPr lang="en-US" altLang="ko-KR" sz="20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소감 나누기 등을 통해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마무리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합의한 목표는 무엇이며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초기 대비 성취현황 및 잘하고 있는 점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멘티의 중장기 목표 설정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멘티와의 관계 설정</a:t>
            </a:r>
            <a:endParaRPr lang="en-US" altLang="ko-KR" sz="1400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  <a:endParaRPr lang="en-US" altLang="ko-KR" sz="20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77050" y="1314285"/>
            <a:ext cx="8953092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장학금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활동기관과 같은 기관에서 봉사인증 등을 받으며 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강좌이수조건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졸업이수조건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교직이수조건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등을 목적으로 본 사업에 참여할 수 없음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봉사활동확인서 발급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525091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멘토는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3791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2021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대학생 청소년교육지원장학금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2021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9073449" cy="2725383"/>
            <a:chOff x="803377" y="4007038"/>
            <a:chExt cx="9073449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110893"/>
              <a:ext cx="6484467" cy="14931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가능기관은 전국 초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중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고교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지역아동센터 중앙지원단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 밖 청소년지원센터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사회복지자원봉사인증관리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VMS, 1365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자원봉사포털에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등록된 시설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청소년방과후아카데미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운영시설</a:t>
              </a:r>
              <a:r>
                <a:rPr lang="en-US" altLang="ko-KR" sz="1400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한국장학재단으로 제한하며</a:t>
              </a:r>
              <a:r>
                <a:rPr lang="en-US" altLang="ko-KR" sz="1400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어린이집</a:t>
              </a:r>
              <a:r>
                <a:rPr lang="en-US" altLang="ko-KR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유치원</a:t>
              </a:r>
              <a:r>
                <a:rPr lang="en-US" altLang="ko-KR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노인복지시설에서는 활동이 불가합니다</a:t>
              </a:r>
              <a:r>
                <a:rPr lang="en-US" altLang="ko-KR" sz="1400" b="1" spc="-2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기관을 찾을 수 있는 방법은 대학생 청소년교육지원사업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활동기관을 변경해야 할 경우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632140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4007038"/>
            <a:ext cx="8398095" cy="1932717"/>
            <a:chOff x="803377" y="4007038"/>
            <a:chExt cx="8398095" cy="1932717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4924092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5835813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5002020"/>
              <a:ext cx="4711546" cy="8371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재학생 기준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직전학기 성적 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C</a:t>
              </a:r>
              <a:r>
                <a:rPr lang="en-US" altLang="ko-KR" sz="105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(70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이면 참여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endParaRPr lang="en-US" altLang="ko-KR" sz="14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멘토의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업무스케줄 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985284" cy="2267661"/>
            <a:chOff x="803377" y="1202085"/>
            <a:chExt cx="8985284" cy="2267661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1394" y="1534021"/>
              <a:ext cx="47612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업무스케줄이 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뭔가요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 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매번 등록해야 하는 건가요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454083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365804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603090" cy="1085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신규 도입된 위치기반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(GPS) 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모바일 출근부 앱에서 출근부 등록은 업무스케줄을 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기준으로 이루어집니다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업무스케줄을 등록할 경우 출퇴근 처리할 수 있는 근로카드가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생성됩니다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 전 업무스케줄은 반드시 등록해야 하며 업무스케줄은 한번 등록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시 매주 반복됩니다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685582" cy="1946434"/>
            <a:chOff x="803377" y="1202085"/>
            <a:chExt cx="8685582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92989" y="1541950"/>
              <a:ext cx="31630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입력 기한은 몇일 인가요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67044" y="2402621"/>
              <a:ext cx="512191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2021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출근부 입력 기한은 활동 당일까지 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멘토는 반드시 출퇴근 동시에 출근부 앱에서 출퇴근 처리해야합니다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42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8028160" cy="1428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대학생이 청소년에게 학습지도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진로상담 등 멘토링 활동을 하고 이에 대해 국가에서 대학생에게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장학금을 지급하는 제도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지식과  경험을 나누는 가치 있는 근로 기회를 가지고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기관은 소속 청소년에게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양질의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319020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대학생들의 지식과 경험을 나누는 가치 있는 근로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전국 저소득층 가정의 학생들에게 공평한 교육기회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지역사회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대학이 발굴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우수 대학생을 지원함으로써 지역 사회와 동반 성장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정부 및 사회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사회적 지식 나눔 문화 확산과 정부의 교육복지정책의 실천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8464177" cy="1762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사업참여대학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재학생으로 성적요건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*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충족한 학생</a:t>
            </a:r>
            <a:endParaRPr lang="en-US" altLang="ko-KR" sz="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</a:pP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*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직전학기 성적 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C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0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수준 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(70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점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/100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점 만점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이상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신입생 및 편입생의 경우 성적기준 적용 제외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*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소득구간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제한 없음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</a:p>
          <a:p>
            <a:pPr>
              <a:lnSpc>
                <a:spcPct val="140000"/>
              </a:lnSpc>
            </a:pPr>
            <a:r>
              <a: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 </a:t>
            </a:r>
            <a:r>
              <a: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기본요건을 충족한 자에 대해서는 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내 자체기준</a:t>
            </a:r>
            <a:r>
              <a: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으로 심사 및 선발 진행</a:t>
            </a:r>
            <a:endParaRPr lang="en-US" altLang="ko-KR" sz="15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특별추천제 도입 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대학 자체 기준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봉사역량 우수자 등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따라 대학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담당자가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추천서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를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작성하여 이를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대학이 승인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 경우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성적기준 적용을</a:t>
            </a:r>
            <a:endParaRPr lang="en-US" altLang="ko-KR" sz="1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162050">
              <a:lnSpc>
                <a:spcPct val="140000"/>
              </a:lnSpc>
            </a:pP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완화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 특별추천 가능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(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동일 대학생의 특별추천 가능횟수는 </a:t>
            </a: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 중 </a:t>
            </a:r>
            <a:r>
              <a:rPr lang="en-US" altLang="ko-KR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</a:t>
            </a:r>
            <a:r>
              <a:rPr lang="ko-KR" altLang="en-US" sz="1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회에 한함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7228261" cy="1471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대한민국 국적으로 외국대학에 재학 중인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휴학생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졸업생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조기취업자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위탁생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평생교육시설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신청 이후 학적 변동이 있을 경우 변동 당일의 활동까지만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89409"/>
              </p:ext>
            </p:extLst>
          </p:nvPr>
        </p:nvGraphicFramePr>
        <p:xfrm>
          <a:off x="560512" y="764704"/>
          <a:ext cx="8784976" cy="5984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2021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근로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</a:t>
                      </a:r>
                      <a:endParaRPr lang="en-US" altLang="ko-KR" sz="1500" b="1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있는 시설 및 청소년방과후아카데미 운영시설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기숙사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지역센터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제한함</a:t>
                      </a:r>
                      <a:endParaRPr lang="en-US" altLang="ko-KR" sz="1500" b="1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  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「학교 밖 청소년지원에 관한 법률」 제 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12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조</a:t>
                      </a:r>
                      <a:endParaRPr lang="en-US" altLang="ko-KR" sz="12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 중앙지원단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멘티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활동기관에 소속된 청소년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저소득층 등 소외계층 가정의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고교생으로 우선 선정 권장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92075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 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 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 재학생 또는 「청소년기본법」 제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조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항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(9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세 이상 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24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세 이하인 자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해당하는 자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100" b="0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25</a:t>
                      </a:r>
                      <a:r>
                        <a:rPr lang="ko-KR" altLang="en-US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세 이상 성인은 제외</a:t>
                      </a:r>
                      <a:r>
                        <a:rPr lang="en-US" altLang="ko-KR" sz="11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endParaRPr lang="ko-KR" altLang="en-US" sz="11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반드시 기관 관리자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담당자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의 근태관리가 가능하고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대학에서 배정한 기관에서 진행되어야 함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사전에 활동기관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대학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0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간 협의가 이루어진 경우 활동장소 확대 가능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 (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단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확대 시에도 근태관리자의 관리가 가능한 범위 내에서 가능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교과목 학습지도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특기적성교육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진로지도 및 고민상담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온라인 멘토링 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15043"/>
              </p:ext>
            </p:extLst>
          </p:nvPr>
        </p:nvGraphicFramePr>
        <p:xfrm>
          <a:off x="2360712" y="436510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5623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활동기관을 발굴하고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발굴한 기관에 학생을 선발하여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후 기관 담당자와 협의하여 업무스케줄을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등록하고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근로기관은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지역아동센터 중앙지원단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기숙사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신규 근로기관에 대해서는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업무스케줄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 가능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기관등록신청서 양식은 대학생 청소년교육지원장학금 커뮤니티에서 확인 가능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기관 매칭이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학생들은 기관 담당자와 활동 협의 및 업무스케줄을 등록해야 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ko-KR" altLang="en-US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006696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823617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823617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823617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활동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688442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3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기관발굴 및</a:t>
            </a:r>
            <a:endParaRPr lang="en-US" altLang="ko-KR" sz="1600" b="1" spc="-3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3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기관등록신청서 제출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688442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688442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688442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812423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812423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812423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538001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94759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94759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9495" y="1646856"/>
            <a:ext cx="3999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779154" y="1658165"/>
            <a:ext cx="315936" cy="315936"/>
            <a:chOff x="779154" y="1316906"/>
            <a:chExt cx="315936" cy="315936"/>
          </a:xfrm>
        </p:grpSpPr>
        <p:grpSp>
          <p:nvGrpSpPr>
            <p:cNvPr id="7" name="그룹 6"/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48" name="타원 47"/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3" name="타원 2"/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</a:t>
              </a:r>
              <a:endPara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5282751" y="1662235"/>
            <a:ext cx="315936" cy="315936"/>
            <a:chOff x="779154" y="1316906"/>
            <a:chExt cx="315936" cy="315936"/>
          </a:xfrm>
        </p:grpSpPr>
        <p:grpSp>
          <p:nvGrpSpPr>
            <p:cNvPr id="60" name="그룹 59"/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63" name="타원 62"/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endPara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771569" y="2141484"/>
            <a:ext cx="315936" cy="315936"/>
            <a:chOff x="779154" y="1316906"/>
            <a:chExt cx="315936" cy="315936"/>
          </a:xfrm>
        </p:grpSpPr>
        <p:grpSp>
          <p:nvGrpSpPr>
            <p:cNvPr id="65" name="그룹 64"/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67" name="타원 66"/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68" name="타원 67"/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endPara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>
            <a:off x="6528774" y="2111141"/>
            <a:ext cx="315936" cy="315936"/>
            <a:chOff x="779154" y="1316906"/>
            <a:chExt cx="315936" cy="315936"/>
          </a:xfrm>
        </p:grpSpPr>
        <p:grpSp>
          <p:nvGrpSpPr>
            <p:cNvPr id="70" name="그룹 69"/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72" name="타원 71"/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4</a:t>
              </a:r>
              <a:endPara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5573092" y="1650926"/>
            <a:ext cx="1622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061910" y="2130175"/>
            <a:ext cx="5264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819115" y="2099832"/>
            <a:ext cx="18437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7C6B59C9-B2E2-456F-BB97-5AFDB085F7CD}"/>
              </a:ext>
            </a:extLst>
          </p:cNvPr>
          <p:cNvSpPr txBox="1"/>
          <p:nvPr/>
        </p:nvSpPr>
        <p:spPr>
          <a:xfrm>
            <a:off x="4934016" y="161607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C82F4460-7E46-469E-84F5-3D185F353F04}"/>
              </a:ext>
            </a:extLst>
          </p:cNvPr>
          <p:cNvSpPr txBox="1"/>
          <p:nvPr/>
        </p:nvSpPr>
        <p:spPr>
          <a:xfrm>
            <a:off x="7087967" y="161607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DFD55065-8CAD-46AB-9704-FCB21C80E73B}"/>
              </a:ext>
            </a:extLst>
          </p:cNvPr>
          <p:cNvSpPr txBox="1"/>
          <p:nvPr/>
        </p:nvSpPr>
        <p:spPr>
          <a:xfrm>
            <a:off x="6166834" y="209939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25460794-19E9-44ED-879B-C6C31D9B3172}"/>
              </a:ext>
            </a:extLst>
          </p:cNvPr>
          <p:cNvSpPr txBox="1"/>
          <p:nvPr/>
        </p:nvSpPr>
        <p:spPr>
          <a:xfrm>
            <a:off x="570037" y="1236822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504CB2C1-74C7-495B-8FA1-2EA73B6D4BEB}"/>
              </a:ext>
            </a:extLst>
          </p:cNvPr>
          <p:cNvSpPr txBox="1"/>
          <p:nvPr/>
        </p:nvSpPr>
        <p:spPr>
          <a:xfrm>
            <a:off x="1140395" y="2979716"/>
            <a:ext cx="1704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재단 모바일 로그인</a:t>
            </a:r>
          </a:p>
        </p:txBody>
      </p:sp>
      <p:grpSp>
        <p:nvGrpSpPr>
          <p:cNvPr id="82" name="그룹 81">
            <a:extLst>
              <a:ext uri="{FF2B5EF4-FFF2-40B4-BE49-F238E27FC236}">
                <a16:creationId xmlns:a16="http://schemas.microsoft.com/office/drawing/2014/main" xmlns="" id="{3FD2A8DE-CBD9-4B68-8149-DCEE24D68B19}"/>
              </a:ext>
            </a:extLst>
          </p:cNvPr>
          <p:cNvGrpSpPr/>
          <p:nvPr/>
        </p:nvGrpSpPr>
        <p:grpSpPr>
          <a:xfrm>
            <a:off x="824459" y="2953824"/>
            <a:ext cx="315936" cy="315936"/>
            <a:chOff x="779154" y="1316906"/>
            <a:chExt cx="315936" cy="315936"/>
          </a:xfrm>
        </p:grpSpPr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xmlns="" id="{E72A5044-4293-4414-B0ED-3A3474B5CB90}"/>
                </a:ext>
              </a:extLst>
            </p:cNvPr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xmlns="" id="{16AF648E-9067-4F42-AA3C-B5F9F506014C}"/>
                  </a:ext>
                </a:extLst>
              </p:cNvPr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:a16="http://schemas.microsoft.com/office/drawing/2014/main" xmlns="" id="{70628D35-6D41-4E00-BF00-7D808A3D2620}"/>
                  </a:ext>
                </a:extLst>
              </p:cNvPr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7DC08AA8-8084-44D3-B82C-6E5D5F6D2DD4}"/>
                </a:ext>
              </a:extLst>
            </p:cNvPr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</a:t>
              </a:r>
              <a:endParaRPr lang="ko-KR" altLang="en-US" sz="14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87" name="그룹 86">
            <a:extLst>
              <a:ext uri="{FF2B5EF4-FFF2-40B4-BE49-F238E27FC236}">
                <a16:creationId xmlns:a16="http://schemas.microsoft.com/office/drawing/2014/main" xmlns="" id="{444C5D9F-D207-43A4-B22B-55E3DF8AFD8D}"/>
              </a:ext>
            </a:extLst>
          </p:cNvPr>
          <p:cNvGrpSpPr/>
          <p:nvPr/>
        </p:nvGrpSpPr>
        <p:grpSpPr>
          <a:xfrm>
            <a:off x="3137976" y="2995645"/>
            <a:ext cx="315936" cy="315936"/>
            <a:chOff x="779154" y="1316906"/>
            <a:chExt cx="315936" cy="315936"/>
          </a:xfrm>
        </p:grpSpPr>
        <p:grpSp>
          <p:nvGrpSpPr>
            <p:cNvPr id="88" name="그룹 87">
              <a:extLst>
                <a:ext uri="{FF2B5EF4-FFF2-40B4-BE49-F238E27FC236}">
                  <a16:creationId xmlns:a16="http://schemas.microsoft.com/office/drawing/2014/main" xmlns="" id="{98CC065F-AD97-4556-9F96-CBA2744AD8F3}"/>
                </a:ext>
              </a:extLst>
            </p:cNvPr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90" name="타원 89">
                <a:extLst>
                  <a:ext uri="{FF2B5EF4-FFF2-40B4-BE49-F238E27FC236}">
                    <a16:creationId xmlns:a16="http://schemas.microsoft.com/office/drawing/2014/main" xmlns="" id="{DAF983D2-2FA0-4F8D-9CAF-ADB55B1BFA26}"/>
                  </a:ext>
                </a:extLst>
              </p:cNvPr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91" name="타원 90">
                <a:extLst>
                  <a:ext uri="{FF2B5EF4-FFF2-40B4-BE49-F238E27FC236}">
                    <a16:creationId xmlns:a16="http://schemas.microsoft.com/office/drawing/2014/main" xmlns="" id="{9C5BFD6A-4306-495B-8F0F-2328278AF152}"/>
                  </a:ext>
                </a:extLst>
              </p:cNvPr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3DF560F0-FE41-4075-82D8-D765C72E3B1C}"/>
                </a:ext>
              </a:extLst>
            </p:cNvPr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endPara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xmlns="" id="{C1D44EDF-D103-4577-84CA-2E0FBB506376}"/>
              </a:ext>
            </a:extLst>
          </p:cNvPr>
          <p:cNvGrpSpPr/>
          <p:nvPr/>
        </p:nvGrpSpPr>
        <p:grpSpPr>
          <a:xfrm>
            <a:off x="824459" y="3474559"/>
            <a:ext cx="315936" cy="315936"/>
            <a:chOff x="779154" y="1316906"/>
            <a:chExt cx="315936" cy="315936"/>
          </a:xfrm>
        </p:grpSpPr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xmlns="" id="{9AE7A597-D5C2-4F73-B256-816356A48FC9}"/>
                </a:ext>
              </a:extLst>
            </p:cNvPr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95" name="타원 94">
                <a:extLst>
                  <a:ext uri="{FF2B5EF4-FFF2-40B4-BE49-F238E27FC236}">
                    <a16:creationId xmlns:a16="http://schemas.microsoft.com/office/drawing/2014/main" xmlns="" id="{EA1B6C82-08B4-4E95-9A80-141DA877EF82}"/>
                  </a:ext>
                </a:extLst>
              </p:cNvPr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96" name="타원 95">
                <a:extLst>
                  <a:ext uri="{FF2B5EF4-FFF2-40B4-BE49-F238E27FC236}">
                    <a16:creationId xmlns:a16="http://schemas.microsoft.com/office/drawing/2014/main" xmlns="" id="{EE310F7C-E8BA-4919-BEEB-FDF7FC2739D0}"/>
                  </a:ext>
                </a:extLst>
              </p:cNvPr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xmlns="" id="{14F4A5D9-BAE1-4D17-8E9C-177B4108AFA3}"/>
                </a:ext>
              </a:extLst>
            </p:cNvPr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4</a:t>
              </a:r>
              <a:endPara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97" name="그룹 96">
            <a:extLst>
              <a:ext uri="{FF2B5EF4-FFF2-40B4-BE49-F238E27FC236}">
                <a16:creationId xmlns:a16="http://schemas.microsoft.com/office/drawing/2014/main" xmlns="" id="{9199380C-5CFF-4257-BE9C-8F5DC08B43EE}"/>
              </a:ext>
            </a:extLst>
          </p:cNvPr>
          <p:cNvGrpSpPr/>
          <p:nvPr/>
        </p:nvGrpSpPr>
        <p:grpSpPr>
          <a:xfrm>
            <a:off x="4311212" y="3495650"/>
            <a:ext cx="315936" cy="315936"/>
            <a:chOff x="779154" y="1316906"/>
            <a:chExt cx="315936" cy="315936"/>
          </a:xfrm>
        </p:grpSpPr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xmlns="" id="{303C0C25-3C1A-438E-857F-55312A1167CD}"/>
                </a:ext>
              </a:extLst>
            </p:cNvPr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100" name="타원 99">
                <a:extLst>
                  <a:ext uri="{FF2B5EF4-FFF2-40B4-BE49-F238E27FC236}">
                    <a16:creationId xmlns:a16="http://schemas.microsoft.com/office/drawing/2014/main" xmlns="" id="{4B07734E-5F89-401E-9742-BB1175B76DAB}"/>
                  </a:ext>
                </a:extLst>
              </p:cNvPr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101" name="타원 100">
                <a:extLst>
                  <a:ext uri="{FF2B5EF4-FFF2-40B4-BE49-F238E27FC236}">
                    <a16:creationId xmlns:a16="http://schemas.microsoft.com/office/drawing/2014/main" xmlns="" id="{D5CF3B9C-2648-40A4-BC1C-671F41635207}"/>
                  </a:ext>
                </a:extLst>
              </p:cNvPr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xmlns="" id="{1171B7BB-5147-4ACD-A47C-C23702C29A0A}"/>
                </a:ext>
              </a:extLst>
            </p:cNvPr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5</a:t>
              </a:r>
              <a:endPara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6E501E78-39C3-4D4E-A012-4B80CB06EF01}"/>
              </a:ext>
            </a:extLst>
          </p:cNvPr>
          <p:cNvSpPr txBox="1"/>
          <p:nvPr/>
        </p:nvSpPr>
        <p:spPr>
          <a:xfrm>
            <a:off x="3428317" y="2984336"/>
            <a:ext cx="13035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 클릭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CE36CBB1-20F7-4042-8D21-205D3B515B69}"/>
              </a:ext>
            </a:extLst>
          </p:cNvPr>
          <p:cNvSpPr txBox="1"/>
          <p:nvPr/>
        </p:nvSpPr>
        <p:spPr>
          <a:xfrm>
            <a:off x="1114800" y="3463250"/>
            <a:ext cx="29610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클릭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7788F854-A9A5-455A-8B5C-B672AA663DC4}"/>
              </a:ext>
            </a:extLst>
          </p:cNvPr>
          <p:cNvSpPr txBox="1"/>
          <p:nvPr/>
        </p:nvSpPr>
        <p:spPr>
          <a:xfrm>
            <a:off x="4601553" y="3484341"/>
            <a:ext cx="13035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신청하기 클릭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13838473-244F-4952-A092-3128819003CF}"/>
              </a:ext>
            </a:extLst>
          </p:cNvPr>
          <p:cNvSpPr txBox="1"/>
          <p:nvPr/>
        </p:nvSpPr>
        <p:spPr>
          <a:xfrm>
            <a:off x="640937" y="2569682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16A9B2FE-C0E9-4FDC-B37E-1EF6C72E03B3}"/>
              </a:ext>
            </a:extLst>
          </p:cNvPr>
          <p:cNvSpPr txBox="1"/>
          <p:nvPr/>
        </p:nvSpPr>
        <p:spPr>
          <a:xfrm>
            <a:off x="2786114" y="2964361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E35B29A2-10A8-4C50-BE91-9F6504482078}"/>
              </a:ext>
            </a:extLst>
          </p:cNvPr>
          <p:cNvSpPr txBox="1"/>
          <p:nvPr/>
        </p:nvSpPr>
        <p:spPr>
          <a:xfrm>
            <a:off x="4662047" y="2964361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5077FD11-868C-4D62-B7F1-BB81DB0918DA}"/>
              </a:ext>
            </a:extLst>
          </p:cNvPr>
          <p:cNvSpPr txBox="1"/>
          <p:nvPr/>
        </p:nvSpPr>
        <p:spPr>
          <a:xfrm>
            <a:off x="3989284" y="3434171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xmlns="" id="{A7743DA4-1D53-43C5-A11D-5283975AEBEF}"/>
              </a:ext>
            </a:extLst>
          </p:cNvPr>
          <p:cNvGrpSpPr/>
          <p:nvPr/>
        </p:nvGrpSpPr>
        <p:grpSpPr>
          <a:xfrm>
            <a:off x="5018987" y="3006954"/>
            <a:ext cx="315936" cy="315936"/>
            <a:chOff x="779154" y="1316906"/>
            <a:chExt cx="315936" cy="315936"/>
          </a:xfrm>
        </p:grpSpPr>
        <p:grpSp>
          <p:nvGrpSpPr>
            <p:cNvPr id="110" name="그룹 109">
              <a:extLst>
                <a:ext uri="{FF2B5EF4-FFF2-40B4-BE49-F238E27FC236}">
                  <a16:creationId xmlns:a16="http://schemas.microsoft.com/office/drawing/2014/main" xmlns="" id="{FBCE5FB7-869D-4C20-8759-E2D15204F799}"/>
                </a:ext>
              </a:extLst>
            </p:cNvPr>
            <p:cNvGrpSpPr/>
            <p:nvPr/>
          </p:nvGrpSpPr>
          <p:grpSpPr>
            <a:xfrm>
              <a:off x="779154" y="1316906"/>
              <a:ext cx="315936" cy="315936"/>
              <a:chOff x="-1128736" y="2027784"/>
              <a:chExt cx="315936" cy="315936"/>
            </a:xfrm>
          </p:grpSpPr>
          <p:sp>
            <p:nvSpPr>
              <p:cNvPr id="112" name="타원 111">
                <a:extLst>
                  <a:ext uri="{FF2B5EF4-FFF2-40B4-BE49-F238E27FC236}">
                    <a16:creationId xmlns:a16="http://schemas.microsoft.com/office/drawing/2014/main" xmlns="" id="{CC83C3BD-A18E-44A0-8C29-537AA520C28B}"/>
                  </a:ext>
                </a:extLst>
              </p:cNvPr>
              <p:cNvSpPr/>
              <p:nvPr/>
            </p:nvSpPr>
            <p:spPr>
              <a:xfrm>
                <a:off x="-1128736" y="2027784"/>
                <a:ext cx="315936" cy="3159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sp>
            <p:nvSpPr>
              <p:cNvPr id="113" name="타원 112">
                <a:extLst>
                  <a:ext uri="{FF2B5EF4-FFF2-40B4-BE49-F238E27FC236}">
                    <a16:creationId xmlns:a16="http://schemas.microsoft.com/office/drawing/2014/main" xmlns="" id="{5B538BF3-305D-44CF-A3F9-2BD5B6C3475D}"/>
                  </a:ext>
                </a:extLst>
              </p:cNvPr>
              <p:cNvSpPr/>
              <p:nvPr/>
            </p:nvSpPr>
            <p:spPr>
              <a:xfrm>
                <a:off x="-1103336" y="2053184"/>
                <a:ext cx="265136" cy="265136"/>
              </a:xfrm>
              <a:prstGeom prst="ellipse">
                <a:avLst/>
              </a:prstGeom>
              <a:solidFill>
                <a:schemeClr val="tx2">
                  <a:lumMod val="75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xmlns="" id="{AEEB2452-1B7D-4913-88DE-4B3FB596DA81}"/>
                </a:ext>
              </a:extLst>
            </p:cNvPr>
            <p:cNvSpPr txBox="1"/>
            <p:nvPr/>
          </p:nvSpPr>
          <p:spPr>
            <a:xfrm>
              <a:off x="797094" y="132098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endPara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668E6505-7E74-451D-94FF-0F69D5D5626A}"/>
              </a:ext>
            </a:extLst>
          </p:cNvPr>
          <p:cNvSpPr txBox="1"/>
          <p:nvPr/>
        </p:nvSpPr>
        <p:spPr>
          <a:xfrm>
            <a:off x="5309328" y="2995645"/>
            <a:ext cx="2105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멘토링 클릭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7F22B45E-26B0-473F-8869-C3BC4640B258}"/>
              </a:ext>
            </a:extLst>
          </p:cNvPr>
          <p:cNvSpPr txBox="1"/>
          <p:nvPr/>
        </p:nvSpPr>
        <p:spPr>
          <a:xfrm>
            <a:off x="7303926" y="2964361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16" name="모서리가 둥근 직사각형 44">
            <a:extLst>
              <a:ext uri="{FF2B5EF4-FFF2-40B4-BE49-F238E27FC236}">
                <a16:creationId xmlns:a16="http://schemas.microsoft.com/office/drawing/2014/main" xmlns="" id="{80E19FD1-3412-4A9D-B360-0DBF4B512019}"/>
              </a:ext>
            </a:extLst>
          </p:cNvPr>
          <p:cNvSpPr/>
          <p:nvPr/>
        </p:nvSpPr>
        <p:spPr>
          <a:xfrm>
            <a:off x="804554" y="5823617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등록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xmlns="" id="{60D052BE-7503-406B-BA20-5DB25DD89A18}"/>
              </a:ext>
            </a:extLst>
          </p:cNvPr>
          <p:cNvSpPr txBox="1"/>
          <p:nvPr/>
        </p:nvSpPr>
        <p:spPr>
          <a:xfrm rot="10800000">
            <a:off x="2540359" y="5938895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</TotalTime>
  <Words>2240</Words>
  <Application>Microsoft Office PowerPoint</Application>
  <PresentationFormat>A4 용지(210x297mm)</PresentationFormat>
  <Paragraphs>384</Paragraphs>
  <Slides>30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5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SYU</cp:lastModifiedBy>
  <cp:revision>108</cp:revision>
  <dcterms:created xsi:type="dcterms:W3CDTF">2018-08-22T06:52:58Z</dcterms:created>
  <dcterms:modified xsi:type="dcterms:W3CDTF">2021-02-25T06:41:32Z</dcterms:modified>
</cp:coreProperties>
</file>